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5" r:id="rId3"/>
    <p:sldId id="502" r:id="rId4"/>
    <p:sldId id="499" r:id="rId5"/>
    <p:sldId id="446" r:id="rId6"/>
    <p:sldId id="440" r:id="rId7"/>
    <p:sldId id="507" r:id="rId8"/>
    <p:sldId id="511" r:id="rId9"/>
    <p:sldId id="495" r:id="rId10"/>
    <p:sldId id="500" r:id="rId11"/>
    <p:sldId id="501" r:id="rId12"/>
    <p:sldId id="509" r:id="rId13"/>
    <p:sldId id="483" r:id="rId14"/>
    <p:sldId id="508" r:id="rId15"/>
    <p:sldId id="484" r:id="rId16"/>
    <p:sldId id="5818" r:id="rId17"/>
    <p:sldId id="5819" r:id="rId18"/>
    <p:sldId id="512" r:id="rId19"/>
    <p:sldId id="272" r:id="rId20"/>
    <p:sldId id="441" r:id="rId21"/>
    <p:sldId id="5817" r:id="rId22"/>
    <p:sldId id="322" r:id="rId23"/>
    <p:sldId id="323" r:id="rId24"/>
    <p:sldId id="329" r:id="rId25"/>
    <p:sldId id="330" r:id="rId26"/>
    <p:sldId id="331" r:id="rId27"/>
    <p:sldId id="332" r:id="rId28"/>
    <p:sldId id="5815" r:id="rId29"/>
    <p:sldId id="581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800"/>
    <a:srgbClr val="964B06"/>
    <a:srgbClr val="996633"/>
    <a:srgbClr val="433A31"/>
    <a:srgbClr val="615447"/>
    <a:srgbClr val="4E341A"/>
    <a:srgbClr val="65734D"/>
    <a:srgbClr val="000000"/>
    <a:srgbClr val="DBD3C4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63492" autoAdjust="0"/>
  </p:normalViewPr>
  <p:slideViewPr>
    <p:cSldViewPr snapToGrid="0">
      <p:cViewPr>
        <p:scale>
          <a:sx n="66" d="100"/>
          <a:sy n="66" d="100"/>
        </p:scale>
        <p:origin x="271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A57A3-9AEF-43E6-A0AF-A5A4A4610BFA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732E5-4043-4CE8-BF0B-7EB42032E3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1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152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499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36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축소화 버전의 </a:t>
            </a:r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228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300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데이터셋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(Dataset):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데이터셋은 딥러닝 모델을 학습하는데 필요한 데이터를 말합니다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데이터셋은 일반적으로 학습 데이터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(Training Data),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검증 데이터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(Validation Data),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테스트 데이터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(Test Data)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로 분류됩니다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학습 데이터는 모델이 학습하는데 사용되며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검증 데이터는 학습 도중 모델의 성능을 평가하고 모델의 과적합을 방지하는데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테스트 데이터는 학습이 끝난 후 최종 모델의 성능을 평가하는데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(Network):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네트워크는 문제를 해결하기 위해 설계된 딥러닝 모델을 나타냅니다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일반적으로 여러 계층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(layers)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포함하여 구성됩니다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계층들은 각각 서로 다른 수학적 연산을 수행하여 입력 데이터를 출력 결과로 변환합니다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함수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(Loss Function):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함수는 모델의 예측이 정답과 얼마나 차이가 나는지를 측정하는 지표입니다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값이 작을수록 모델의 예측이 정답에 가깝다는 의미입니다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모델 학습의 목표는 이 손실 함수를 최소화하는 것입니다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최적화 알고리즘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(Optimizer):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최적화 알고리즘은 모델의 가중치를 업데이트하는 방법을 결정합니다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손실 함수를 최소화하는 방향으로 가중치를 조정합니다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대표적인 최적화 알고리즘으로는 확률적 경사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하강법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(Stochastic Gradient Descent),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아담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(Adam)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등이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스케줄러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(Learning Rate Scheduler):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스케줄러는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(learning rate)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을 동적으로 조정하는 방법을 결정합니다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학습률이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너무 크면 모델이 수렴하지 못하고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너무 작으면 학습이 느려질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따라서 적절한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학습률을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설정하는 것은 중요합니다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6.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평가 지표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(Metric):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평가 지표는 모델의 성능을 측정하는데 사용됩니다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함수와 다르게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평가 지표는 비즈니스 목표나 문제의 성격에 따라 선택됩니다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예를 들어 분류 문제의 경우 정확도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(Accuracy),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정밀도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(Precision),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재환률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(Recall), F1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점수 등이 평가 지표로 사용될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회귀 문제의 경우 평균 제곱 오차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(Mean Squared Error, MSE)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나 평균 절대 오차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(Mean Absolute Error, MAE)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등이 사용될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 startAt="7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훈련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&amp;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검증 루프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(Train &amp; Valid Loop):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이는 모델의 학습과 검증 과정을 반복하는 단계를 의미합니다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훈련 루프에서는 모델이 학습 데이터셋에 대해 학습하고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손실 함수를 기반으로 가중치를 업데이트합니다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그 후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검증 루프에서는 검증 데이터셋을 사용해 모델의 성능을 평가합니다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두 과정을 반복함으로써 모델은 점차 학습하고 개선됩니다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 startAt="7"/>
            </a:pPr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 startAt="7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결과 분석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(Result analysis):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모델 학습이 완료된 후에는 결과를 분석하게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 단계에서는 훈련과 검증 과정에서의 손실 및 평가 지표의 변화를 살펴보고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테스트 데이터를 사용해 모델의 최종 성능을 평가합니다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필요한 경우 모델의 오류를 분석하여 문제점을 찾고 다음 단계의 모델 개선 방향을 결정합니다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이러한 과정은 모델의 성능을 최적화하고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실제 환경에서의 성능을 예측하는 데 도움이 됩니다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ko-KR" alt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415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Matplotlib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널리 사용되는 오픈 소스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플로팅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라이브러리로 다양한 유형의 시각화를 생성할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3591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Matplotlib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Python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에서 널리 사용되는 오픈 소스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플로팅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라이브러리로 다양한 유형의 시각화를 생성할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5114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3633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719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3572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http://med_physics.i-do.science/topics/diagnose_breast/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732E5-4043-4CE8-BF0B-7EB42032E3C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327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r>
              <a:rPr lang="ko-KR" altLang="en-US" dirty="0"/>
              <a:t>를 해석하기위해 특정 알고리즘이 필요한가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dirty="0"/>
              <a:t>1. Attention</a:t>
            </a:r>
            <a:r>
              <a:rPr lang="ko-KR" altLang="en-US" dirty="0"/>
              <a:t>을 사용하기에 </a:t>
            </a:r>
            <a:r>
              <a:rPr lang="en-US" altLang="ko-KR" dirty="0">
                <a:sym typeface="Wingdings" panose="05000000000000000000" pitchFamily="2" charset="2"/>
              </a:rPr>
              <a:t> CNN</a:t>
            </a:r>
            <a:r>
              <a:rPr lang="ko-KR" altLang="en-US" dirty="0">
                <a:sym typeface="Wingdings" panose="05000000000000000000" pitchFamily="2" charset="2"/>
              </a:rPr>
              <a:t>과 매우 다르다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732E5-4043-4CE8-BF0B-7EB42032E3C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54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 do we average across the different attention heads?</a:t>
            </a:r>
          </a:p>
          <a:p>
            <a:endParaRPr lang="en-US" altLang="ko-KR" dirty="0"/>
          </a:p>
          <a:p>
            <a:r>
              <a:rPr lang="en-US" altLang="ko-KR" dirty="0"/>
              <a:t>How do we account for the different contextualization in the different attention layer?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732E5-4043-4CE8-BF0B-7EB42032E3C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657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95789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1251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596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1266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60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952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559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6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2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583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21C73A7-E851-4C2B-A5D5-F2D5DD598537}" type="datetime1">
              <a:rPr lang="ko-KR" altLang="en-US" smtClean="0"/>
              <a:pPr/>
              <a:t>2023-07-04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76719" y="6356350"/>
            <a:ext cx="2743200" cy="36512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1E9CC31-2EA2-46CA-8391-80B819DB789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4009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29A8A3-B67B-495D-9F59-2CE5C74214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9550" y="6487866"/>
            <a:ext cx="1483817" cy="315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F5E52C-67F0-4F4F-9851-B58FB83584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3254" y="6487866"/>
            <a:ext cx="1529649" cy="30028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4D5D0C2-A726-4FF3-82F4-D3D201F9E342}"/>
              </a:ext>
            </a:extLst>
          </p:cNvPr>
          <p:cNvCxnSpPr/>
          <p:nvPr userDrawn="1"/>
        </p:nvCxnSpPr>
        <p:spPr>
          <a:xfrm>
            <a:off x="152402" y="6437719"/>
            <a:ext cx="118871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4894D6-991C-41A9-9D90-93D01CE43F5A}"/>
              </a:ext>
            </a:extLst>
          </p:cNvPr>
          <p:cNvSpPr txBox="1"/>
          <p:nvPr userDrawn="1"/>
        </p:nvSpPr>
        <p:spPr>
          <a:xfrm>
            <a:off x="7939527" y="1515196"/>
            <a:ext cx="421368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M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edical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I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maging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&amp; </a:t>
            </a:r>
            <a:r>
              <a:rPr lang="en-US" altLang="ko-KR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I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ntelligent </a:t>
            </a:r>
            <a:r>
              <a:rPr lang="en-US" altLang="ko-KR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R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eality </a:t>
            </a:r>
            <a:r>
              <a:rPr lang="en-US" altLang="ko-KR" sz="16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L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ab.</a:t>
            </a:r>
          </a:p>
          <a:p>
            <a:pPr latinLnBrk="1">
              <a:lnSpc>
                <a:spcPct val="90000"/>
              </a:lnSpc>
              <a:defRPr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Convergence Medicine/Radiology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53170-012A-4B2B-B5C1-E1F0FBECE6FB}"/>
              </a:ext>
            </a:extLst>
          </p:cNvPr>
          <p:cNvSpPr txBox="1"/>
          <p:nvPr userDrawn="1"/>
        </p:nvSpPr>
        <p:spPr>
          <a:xfrm>
            <a:off x="5248653" y="6447444"/>
            <a:ext cx="12355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defRPr/>
            </a:pPr>
            <a:r>
              <a:rPr lang="en-US" altLang="ko-KR" sz="1350" b="0" dirty="0">
                <a:latin typeface="나눔스퀘어" panose="020B0600000101010101" pitchFamily="50" charset="-127"/>
                <a:ea typeface="나눔스퀘어" panose="020B0600000101010101" pitchFamily="50" charset="-127"/>
                <a:cs typeface="Biome Light" panose="020B0502040204020203" pitchFamily="34" charset="0"/>
              </a:rPr>
              <a:t>www.mi2rl.co</a:t>
            </a:r>
          </a:p>
        </p:txBody>
      </p:sp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256059" y="711057"/>
            <a:ext cx="4959643" cy="5153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7997430" y="5302229"/>
            <a:ext cx="403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Presenter: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Sunggu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Kyung</a:t>
            </a:r>
          </a:p>
          <a:p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Email: babbu3682@gmail.com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0643" y="6447244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0B403D0-B0D9-42C3-9C9B-86107B300C9B}" type="datetime1">
              <a:rPr lang="ko-KR" altLang="en-US" sz="1200" b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2023-07-04</a:t>
            </a:fld>
            <a:endParaRPr lang="ko-KR" altLang="en-US" sz="12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53BB864-5655-D2AB-F3D6-22B4D28609AA}"/>
              </a:ext>
            </a:extLst>
          </p:cNvPr>
          <p:cNvGrpSpPr/>
          <p:nvPr userDrawn="1"/>
        </p:nvGrpSpPr>
        <p:grpSpPr>
          <a:xfrm>
            <a:off x="7873023" y="57152"/>
            <a:ext cx="4213683" cy="1530580"/>
            <a:chOff x="6096000" y="57151"/>
            <a:chExt cx="6096000" cy="18231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61F7838-2AA3-48D5-A207-2CE4AEE4CD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57151"/>
              <a:ext cx="6096000" cy="1823161"/>
            </a:xfrm>
            <a:prstGeom prst="rect">
              <a:avLst/>
            </a:prstGeom>
          </p:spPr>
        </p:pic>
        <p:cxnSp>
          <p:nvCxnSpPr>
            <p:cNvPr id="4" name="직선 연결선 3"/>
            <p:cNvCxnSpPr/>
            <p:nvPr userDrawn="1"/>
          </p:nvCxnSpPr>
          <p:spPr>
            <a:xfrm>
              <a:off x="9019059" y="165014"/>
              <a:ext cx="775816" cy="33743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 flipV="1">
              <a:off x="9020175" y="497682"/>
              <a:ext cx="762000" cy="4524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 userDrawn="1"/>
          </p:nvCxnSpPr>
          <p:spPr>
            <a:xfrm flipV="1">
              <a:off x="9023351" y="947739"/>
              <a:ext cx="869949" cy="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008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3300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>
            <a:spLocks noGrp="1"/>
          </p:cNvSpPr>
          <p:nvPr>
            <p:ph type="pic" idx="2"/>
          </p:nvPr>
        </p:nvSpPr>
        <p:spPr>
          <a:xfrm>
            <a:off x="7250617" y="2835370"/>
            <a:ext cx="3619496" cy="3624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388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33" b="0" i="0">
                <a:solidFill>
                  <a:srgbClr val="4285F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15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41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73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4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8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8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0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72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6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F9F86-7C02-48A7-8588-C1AA6A5329AC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F4019-FDBB-486F-AE5A-5BBA47094B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6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0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babbu3682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rsna-breast-cancer-detection/overview" TargetMode="External"/><Relationship Id="rId7" Type="http://schemas.openxmlformats.org/officeDocument/2006/relationships/slide" Target="slide2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slide" Target="slide2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taitgirls2.github.io/10minutes2panda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orbw.tistory.com/17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datascienceschool.ne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bbu3682/Med_ChatGPT_tutoria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anyamarleytsui/coding-with-chatgpt-b50ab3fcb45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hepromptartisan.com/prompt-engineering-in-chatgpt-a-comprehensive-master-cours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4603" y="2543348"/>
            <a:ext cx="8126918" cy="1265987"/>
          </a:xfrm>
        </p:spPr>
        <p:txBody>
          <a:bodyPr>
            <a:noAutofit/>
          </a:bodyPr>
          <a:lstStyle/>
          <a:p>
            <a:r>
              <a:rPr lang="en-US" altLang="ko-KR" sz="360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</a:t>
            </a:r>
            <a:r>
              <a:rPr lang="ko-KR" altLang="en-US" sz="360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의료인공지능 개발</a:t>
            </a:r>
            <a:endParaRPr lang="en-US" altLang="ko-KR" sz="3600" i="0" dirty="0">
              <a:solidFill>
                <a:srgbClr val="222222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65" y="4344796"/>
            <a:ext cx="328386" cy="28555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B0CCFEA-844C-4D26-A435-FEABBC8D1FB9}"/>
              </a:ext>
            </a:extLst>
          </p:cNvPr>
          <p:cNvSpPr/>
          <p:nvPr/>
        </p:nvSpPr>
        <p:spPr>
          <a:xfrm>
            <a:off x="647655" y="4314652"/>
            <a:ext cx="6328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Times" panose="02020603050405020304" pitchFamily="18" charset="0"/>
              </a:rPr>
              <a:t>G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" panose="02020603050405020304" pitchFamily="18" charset="0"/>
              </a:rPr>
              <a:t>it: 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" panose="02020603050405020304" pitchFamily="18" charset="0"/>
                <a:hlinkClick r:id="rId4"/>
              </a:rPr>
              <a:t>https://github.com/babbu3682/</a:t>
            </a:r>
            <a:r>
              <a:rPr lang="en-US" altLang="ko-KR" b="1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" panose="02020603050405020304" pitchFamily="18" charset="0"/>
              </a:rPr>
              <a:t>Med_tutorial_ChatGPT</a:t>
            </a:r>
          </a:p>
        </p:txBody>
      </p:sp>
    </p:spTree>
    <p:extLst>
      <p:ext uri="{BB962C8B-B14F-4D97-AF65-F5344CB8AC3E}">
        <p14:creationId xmlns:p14="http://schemas.microsoft.com/office/powerpoint/2010/main" val="215137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2882909"/>
            <a:ext cx="12192000" cy="138764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1" dirty="0">
                <a:solidFill>
                  <a:srgbClr val="5028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Coding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4D51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50218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11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8A904-B3B5-2610-EEAE-0AD10214AECB}"/>
              </a:ext>
            </a:extLst>
          </p:cNvPr>
          <p:cNvSpPr txBox="1"/>
          <p:nvPr/>
        </p:nvSpPr>
        <p:spPr>
          <a:xfrm>
            <a:off x="377709" y="1631198"/>
            <a:ext cx="7547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AIPRM for ChatGPT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2D6CA7-C5AE-6468-D545-30CFD068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821" y="2144177"/>
            <a:ext cx="7547429" cy="976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0753C6-0B32-A495-C160-047AE721F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247455"/>
              </p:ext>
            </p:extLst>
          </p:nvPr>
        </p:nvGraphicFramePr>
        <p:xfrm>
          <a:off x="0" y="0"/>
          <a:ext cx="12192000" cy="59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52105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978048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64844969"/>
                    </a:ext>
                  </a:extLst>
                </a:gridCol>
              </a:tblGrid>
              <a:tr h="58647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b="0" kern="1200" dirty="0">
                          <a:solidFill>
                            <a:srgbClr val="433A3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" panose="02020603050405020304" pitchFamily="18" charset="0"/>
                          <a:sym typeface="Lato Light"/>
                        </a:rPr>
                        <a:t>Introduction</a:t>
                      </a:r>
                    </a:p>
                  </a:txBody>
                  <a:tcPr marT="144000" marB="144000" anchor="ctr">
                    <a:solidFill>
                      <a:srgbClr val="DBD3C4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rgbClr val="433A3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" panose="02020603050405020304" pitchFamily="18" charset="0"/>
                          <a:sym typeface="Lato Light"/>
                        </a:rPr>
                        <a:t>이론</a:t>
                      </a:r>
                      <a:endParaRPr lang="en-US" altLang="ko-KR" sz="2000" b="0" kern="1200" dirty="0">
                        <a:solidFill>
                          <a:srgbClr val="433A3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" panose="02020603050405020304" pitchFamily="18" charset="0"/>
                        <a:sym typeface="Lato Light"/>
                      </a:endParaRPr>
                    </a:p>
                  </a:txBody>
                  <a:tcPr marT="144000" marB="144000" anchor="ctr">
                    <a:solidFill>
                      <a:srgbClr val="DBD3C4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rgbClr val="433A3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" panose="02020603050405020304" pitchFamily="18" charset="0"/>
                          <a:sym typeface="Lato Light"/>
                        </a:rPr>
                        <a:t>실습</a:t>
                      </a:r>
                    </a:p>
                  </a:txBody>
                  <a:tcPr marT="144000" marB="144000" anchor="ctr">
                    <a:solidFill>
                      <a:srgbClr val="DBD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306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CC89BF-3FC1-748A-8520-780FCB5CCBA7}"/>
              </a:ext>
            </a:extLst>
          </p:cNvPr>
          <p:cNvSpPr txBox="1"/>
          <p:nvPr/>
        </p:nvSpPr>
        <p:spPr>
          <a:xfrm>
            <a:off x="576945" y="3308727"/>
            <a:ext cx="10516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https://www.aiprm.com/blog/guidelines-how-to-write-public-prompt-templates-for-aiprm/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5F3F2-7BE3-9A8F-19D0-CCC7E811DBA6}"/>
              </a:ext>
            </a:extLst>
          </p:cNvPr>
          <p:cNvSpPr txBox="1"/>
          <p:nvPr/>
        </p:nvSpPr>
        <p:spPr>
          <a:xfrm>
            <a:off x="576945" y="5938770"/>
            <a:ext cx="61177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참고</a:t>
            </a:r>
            <a:r>
              <a:rPr lang="en-US" altLang="ko-KR" sz="1600" dirty="0"/>
              <a:t>: https://www.promptgenie.ai/</a:t>
            </a:r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F9D79B-620A-6582-97C8-40225CDEE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821" y="4850934"/>
            <a:ext cx="7547429" cy="859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FC3698-DAD0-C894-E1C7-55D2416A2D2E}"/>
              </a:ext>
            </a:extLst>
          </p:cNvPr>
          <p:cNvSpPr txBox="1"/>
          <p:nvPr/>
        </p:nvSpPr>
        <p:spPr>
          <a:xfrm>
            <a:off x="377709" y="4336493"/>
            <a:ext cx="6117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 지니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CDBE0-8C01-3345-43ED-D341D54A9F59}"/>
              </a:ext>
            </a:extLst>
          </p:cNvPr>
          <p:cNvSpPr txBox="1"/>
          <p:nvPr/>
        </p:nvSpPr>
        <p:spPr>
          <a:xfrm>
            <a:off x="388258" y="903667"/>
            <a:ext cx="6117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 Tools</a:t>
            </a:r>
          </a:p>
        </p:txBody>
      </p:sp>
    </p:spTree>
    <p:extLst>
      <p:ext uri="{BB962C8B-B14F-4D97-AF65-F5344CB8AC3E}">
        <p14:creationId xmlns:p14="http://schemas.microsoft.com/office/powerpoint/2010/main" val="357471379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, 천문학이(가) 표시된 사진&#10;&#10;자동 생성된 설명">
            <a:extLst>
              <a:ext uri="{FF2B5EF4-FFF2-40B4-BE49-F238E27FC236}">
                <a16:creationId xmlns:a16="http://schemas.microsoft.com/office/drawing/2014/main" id="{62203BA0-F6C8-CCC0-710B-7D17038B9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48" b="2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Google Shape;142;p11"/>
          <p:cNvSpPr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Lato Light"/>
              </a:rPr>
              <a:t>RSNA2023</a:t>
            </a:r>
          </a:p>
          <a:p>
            <a:pPr marL="0" marR="0" lvl="0" indent="0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dirty="0">
                <a:latin typeface="나눔스퀘어" panose="020B0600000101010101" pitchFamily="50" charset="-127"/>
                <a:ea typeface="나눔스퀘어" panose="020B0600000101010101" pitchFamily="50" charset="-127"/>
                <a:cs typeface="+mj-cs"/>
                <a:sym typeface="Lato Light"/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175830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13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C7E9D3D-A5B6-0EEC-9EE7-1D04EF07E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74411"/>
              </p:ext>
            </p:extLst>
          </p:nvPr>
        </p:nvGraphicFramePr>
        <p:xfrm>
          <a:off x="0" y="0"/>
          <a:ext cx="12192000" cy="59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652105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978048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64844969"/>
                    </a:ext>
                  </a:extLst>
                </a:gridCol>
              </a:tblGrid>
              <a:tr h="586472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b="0" kern="1200" dirty="0">
                          <a:solidFill>
                            <a:srgbClr val="433A3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" panose="02020603050405020304" pitchFamily="18" charset="0"/>
                          <a:sym typeface="Lato Light"/>
                        </a:rPr>
                        <a:t>Introduction</a:t>
                      </a:r>
                    </a:p>
                  </a:txBody>
                  <a:tcPr marT="144000" marB="144000" anchor="ctr">
                    <a:solidFill>
                      <a:srgbClr val="DBD3C4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kern="1200" dirty="0">
                          <a:solidFill>
                            <a:srgbClr val="433A3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" panose="02020603050405020304" pitchFamily="18" charset="0"/>
                          <a:sym typeface="Lato Light"/>
                        </a:rPr>
                        <a:t>이론</a:t>
                      </a:r>
                      <a:endParaRPr lang="en-US" altLang="ko-KR" sz="2000" b="0" kern="1200" dirty="0">
                        <a:solidFill>
                          <a:srgbClr val="433A3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" panose="02020603050405020304" pitchFamily="18" charset="0"/>
                        <a:sym typeface="Lato Light"/>
                      </a:endParaRPr>
                    </a:p>
                  </a:txBody>
                  <a:tcPr marT="144000" marB="144000" anchor="ctr">
                    <a:solidFill>
                      <a:srgbClr val="DBD3C4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1" kern="1200" dirty="0">
                          <a:solidFill>
                            <a:srgbClr val="433A3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" panose="02020603050405020304" pitchFamily="18" charset="0"/>
                          <a:sym typeface="Lato Light"/>
                        </a:rPr>
                        <a:t>실습</a:t>
                      </a:r>
                    </a:p>
                  </a:txBody>
                  <a:tcPr marT="144000" marB="144000" anchor="ctr">
                    <a:solidFill>
                      <a:srgbClr val="DBD3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3068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F8A904-B3B5-2610-EEAE-0AD10214AECB}"/>
              </a:ext>
            </a:extLst>
          </p:cNvPr>
          <p:cNvSpPr txBox="1"/>
          <p:nvPr/>
        </p:nvSpPr>
        <p:spPr>
          <a:xfrm>
            <a:off x="275771" y="946491"/>
            <a:ext cx="75474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classification – RSNA2023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  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Mammography Breast Cancer Detection (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Link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강의를 위한 축소화 버전의 </a:t>
            </a:r>
            <a:r>
              <a:rPr lang="en-US" altLang="ko-KR" sz="2000" dirty="0"/>
              <a:t>Dataset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Step-by-step</a:t>
            </a:r>
          </a:p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Base ResNet-50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ResNet-50 + Augmentation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ResNet-50 + Augmentation + weight decay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-base + Augmentation + weight decay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81EB82FB-03F8-7C2F-EB91-C9FA13C9AD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0438339"/>
                  </p:ext>
                </p:extLst>
              </p:nvPr>
            </p:nvGraphicFramePr>
            <p:xfrm>
              <a:off x="7758390" y="1117941"/>
              <a:ext cx="2043289" cy="1149350"/>
            </p:xfrm>
            <a:graphic>
              <a:graphicData uri="http://schemas.microsoft.com/office/powerpoint/2016/slidezoom">
                <pslz:sldZm>
                  <pslz:sldZmObj sldId="5815" cId="2980004590">
                    <pslz:zmPr id="{F742A31D-C500-4E06-BA9C-02685C19CA6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43289" cy="11493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슬라이드 확대/축소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1EB82FB-03F8-7C2F-EB91-C9FA13C9AD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8390" y="1117941"/>
                <a:ext cx="2043289" cy="11493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D0D9EBB8-DDDC-B322-5059-203471775A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6566897"/>
                  </p:ext>
                </p:extLst>
              </p:nvPr>
            </p:nvGraphicFramePr>
            <p:xfrm>
              <a:off x="9872940" y="1117941"/>
              <a:ext cx="2043289" cy="1149350"/>
            </p:xfrm>
            <a:graphic>
              <a:graphicData uri="http://schemas.microsoft.com/office/powerpoint/2016/slidezoom">
                <pslz:sldZm>
                  <pslz:sldZmObj sldId="5816" cId="1200589476">
                    <pslz:zmPr id="{7EED7DD1-2CA6-48A3-B987-E8F2FBDEEA1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43289" cy="11493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슬라이드 확대/축소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0D9EBB8-DDDC-B322-5059-203471775A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940" y="1117941"/>
                <a:ext cx="2043289" cy="11493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453869-FD49-AC16-B5A7-8AEB548EE6E4}"/>
              </a:ext>
            </a:extLst>
          </p:cNvPr>
          <p:cNvSpPr/>
          <p:nvPr/>
        </p:nvSpPr>
        <p:spPr>
          <a:xfrm>
            <a:off x="275771" y="3918857"/>
            <a:ext cx="2830286" cy="52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56D6AC-1AF9-2F4C-75B7-3F8F93961646}"/>
              </a:ext>
            </a:extLst>
          </p:cNvPr>
          <p:cNvSpPr/>
          <p:nvPr/>
        </p:nvSpPr>
        <p:spPr>
          <a:xfrm>
            <a:off x="275771" y="5158115"/>
            <a:ext cx="5660572" cy="522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3963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14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8A6F6B-29E7-78CA-AB87-4E3CE15F9C4E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RSNA Screening Mammography Breast Cancer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65261-0890-345C-855B-9E5A2DBCCB43}"/>
              </a:ext>
            </a:extLst>
          </p:cNvPr>
          <p:cNvSpPr txBox="1"/>
          <p:nvPr/>
        </p:nvSpPr>
        <p:spPr>
          <a:xfrm>
            <a:off x="0" y="6582975"/>
            <a:ext cx="5969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# https://www.kaggle.com/competitions/rsna-breast-cancer-detection/overview</a:t>
            </a:r>
            <a:endParaRPr lang="en-US" altLang="ko-KR" sz="12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CE2E9-9739-9EE1-5B06-0BAC5465151A}"/>
              </a:ext>
            </a:extLst>
          </p:cNvPr>
          <p:cNvSpPr txBox="1"/>
          <p:nvPr/>
        </p:nvSpPr>
        <p:spPr>
          <a:xfrm>
            <a:off x="345897" y="1127455"/>
            <a:ext cx="1150020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Challenge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pPr lvl="1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여성 대상 유방 방사선 이미지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사용하며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대회의 목표는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스크리닝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검사에서의 유방암 증례를 유방 촬영에서 식별하는 것입니다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/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유방암 식별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 Binary classification task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Challenge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필요성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유방암은 세계적으로 가장 흔한 암이며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조기 발견과 치료가 중요하다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유방암의 조기 발견 및 치료에는 고도로 훈련된 전문가의 지식이 필요하여 비용이 많이 들며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몇몇 국가의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Radiologist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부족이 이 문제를 악화시킬 가능성이 높습니다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Challenge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lvl="1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Challenge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참여하여 자동화 모델을 개발함으로써 조기 발견의 혜택을 더 많은 사람들에게 확대할 수 있으며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나아가 세계적으로 유방암 사망률을 낮출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lvl="1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92682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15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E857040-0392-1FCC-1331-32728621B52D}"/>
              </a:ext>
            </a:extLst>
          </p:cNvPr>
          <p:cNvSpPr/>
          <p:nvPr/>
        </p:nvSpPr>
        <p:spPr>
          <a:xfrm>
            <a:off x="4105437" y="1160963"/>
            <a:ext cx="3863238" cy="5270500"/>
          </a:xfrm>
          <a:prstGeom prst="roundRect">
            <a:avLst>
              <a:gd name="adj" fmla="val 476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 Fix Seed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Mutli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Optimizer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6. Learning Rate (LR) scheduler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(7. Resume)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8. Metric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 Train &amp; Valid Loop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24DD46-85F3-799F-FC7B-E4A81F700E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29751" y="790787"/>
            <a:ext cx="734697" cy="72043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48D8DD9-916D-2276-7B59-FF8C50A5B08B}"/>
              </a:ext>
            </a:extLst>
          </p:cNvPr>
          <p:cNvSpPr/>
          <p:nvPr/>
        </p:nvSpPr>
        <p:spPr>
          <a:xfrm>
            <a:off x="4185367" y="790787"/>
            <a:ext cx="2743200" cy="489892"/>
          </a:xfrm>
          <a:prstGeom prst="roundRect">
            <a:avLst>
              <a:gd name="adj" fmla="val 11570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Process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6932F0-4692-50FB-4D43-9761DEE8266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2845" y="790787"/>
            <a:ext cx="734697" cy="72043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2EFAAC3-AE6E-8D57-0413-9563C3893C31}"/>
              </a:ext>
            </a:extLst>
          </p:cNvPr>
          <p:cNvSpPr/>
          <p:nvPr/>
        </p:nvSpPr>
        <p:spPr>
          <a:xfrm>
            <a:off x="126356" y="1160963"/>
            <a:ext cx="3863238" cy="5270500"/>
          </a:xfrm>
          <a:prstGeom prst="roundRect">
            <a:avLst>
              <a:gd name="adj" fmla="val 476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Analysis the given data file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(example) 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Demography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Analysis the given image file</a:t>
            </a:r>
          </a:p>
          <a:p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(example) 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Histogram, 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Rescale Type, 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Window center, </a:t>
            </a:r>
          </a:p>
          <a:p>
            <a:pPr lvl="1"/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Window width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14EAA89-0213-8FDD-D174-4D153542485C}"/>
              </a:ext>
            </a:extLst>
          </p:cNvPr>
          <p:cNvSpPr/>
          <p:nvPr/>
        </p:nvSpPr>
        <p:spPr>
          <a:xfrm>
            <a:off x="198489" y="790787"/>
            <a:ext cx="2191941" cy="489892"/>
          </a:xfrm>
          <a:prstGeom prst="roundRect">
            <a:avLst>
              <a:gd name="adj" fmla="val 11570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EDA Process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38271A-17B7-B3EE-A98A-61562BC225F6}"/>
              </a:ext>
            </a:extLst>
          </p:cNvPr>
          <p:cNvSpPr/>
          <p:nvPr/>
        </p:nvSpPr>
        <p:spPr>
          <a:xfrm>
            <a:off x="8084519" y="1160963"/>
            <a:ext cx="3863238" cy="5270500"/>
          </a:xfrm>
          <a:prstGeom prst="roundRect">
            <a:avLst>
              <a:gd name="adj" fmla="val 4761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0. Fix Seed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Log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Using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5. Loss</a:t>
            </a:r>
          </a:p>
          <a:p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6. Resume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7. Metric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8. Test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9. Result analysis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C63A6C-3EDE-62C4-212F-0024E21B6E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57303" y="790787"/>
            <a:ext cx="734697" cy="72043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709905-BCFE-D083-07BE-0AD46D2E83FF}"/>
              </a:ext>
            </a:extLst>
          </p:cNvPr>
          <p:cNvSpPr/>
          <p:nvPr/>
        </p:nvSpPr>
        <p:spPr>
          <a:xfrm>
            <a:off x="8172273" y="790787"/>
            <a:ext cx="2743200" cy="489892"/>
          </a:xfrm>
          <a:prstGeom prst="roundRect">
            <a:avLst>
              <a:gd name="adj" fmla="val 11570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 Process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0C52E33C-581C-F6C9-4878-289C037702CB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Entire development process</a:t>
            </a:r>
          </a:p>
        </p:txBody>
      </p:sp>
    </p:spTree>
    <p:extLst>
      <p:ext uri="{BB962C8B-B14F-4D97-AF65-F5344CB8AC3E}">
        <p14:creationId xmlns:p14="http://schemas.microsoft.com/office/powerpoint/2010/main" val="241903317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16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8A6F6B-29E7-78CA-AB87-4E3CE15F9C4E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ko-KR" altLang="en-US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필수 라이브러리 </a:t>
            </a: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- Pandas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65261-0890-345C-855B-9E5A2DBCCB43}"/>
              </a:ext>
            </a:extLst>
          </p:cNvPr>
          <p:cNvSpPr txBox="1"/>
          <p:nvPr/>
        </p:nvSpPr>
        <p:spPr>
          <a:xfrm>
            <a:off x="0" y="6582975"/>
            <a:ext cx="5969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# https://www.kaggle.com/competitions/rsna-breast-cancer-detection/overview</a:t>
            </a:r>
            <a:endParaRPr lang="en-US" altLang="ko-KR" sz="1200" i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02E4C5-3E86-030C-10F5-D6828297A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773" y="1622113"/>
            <a:ext cx="3164113" cy="19727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AA2873-8BCC-CC7A-5E78-4C74688DEE35}"/>
              </a:ext>
            </a:extLst>
          </p:cNvPr>
          <p:cNvSpPr txBox="1"/>
          <p:nvPr/>
        </p:nvSpPr>
        <p:spPr>
          <a:xfrm>
            <a:off x="497115" y="1622113"/>
            <a:ext cx="596928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Pandas</a:t>
            </a:r>
            <a:r>
              <a:rPr lang="ko-KR" altLang="en-US" sz="2400" dirty="0"/>
              <a:t>는 데이터 조작 및 분석에 사용되는 </a:t>
            </a:r>
            <a:r>
              <a:rPr lang="en-US" altLang="ko-KR" sz="2400" dirty="0"/>
              <a:t>Python</a:t>
            </a:r>
            <a:r>
              <a:rPr lang="ko-KR" altLang="en-US" sz="2400" dirty="0"/>
              <a:t>의 강력한 오픈 소스 라이브러리입니다</a:t>
            </a:r>
            <a:r>
              <a:rPr lang="en-US" altLang="ko-KR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사용하기 쉬운 데이터 구조 및 데이터 분석 도구를 제공하므로 구조화된 데이터 작업에 널리 사용됩니다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판다스</a:t>
            </a:r>
            <a:r>
              <a:rPr lang="ko-KR" altLang="en-US" sz="2000" dirty="0"/>
              <a:t> </a:t>
            </a:r>
            <a:r>
              <a:rPr lang="en-US" altLang="ko-KR" sz="2000" dirty="0"/>
              <a:t>10</a:t>
            </a:r>
            <a:r>
              <a:rPr lang="ko-KR" altLang="en-US" sz="2000" dirty="0"/>
              <a:t>분 완성</a:t>
            </a:r>
            <a:r>
              <a:rPr lang="en-US" altLang="ko-KR" sz="2000" dirty="0"/>
              <a:t>:</a:t>
            </a:r>
          </a:p>
          <a:p>
            <a:r>
              <a:rPr lang="en-US" altLang="ko-KR" sz="2000" dirty="0">
                <a:hlinkClick r:id="rId4"/>
              </a:rPr>
              <a:t>https://dataitgirls2.github.io/10minutes2pandas/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466659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17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8A6F6B-29E7-78CA-AB87-4E3CE15F9C4E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ko-KR" altLang="en-US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필수 라이브러리 </a:t>
            </a: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– Matplotlib, Seaborn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65261-0890-345C-855B-9E5A2DBCCB43}"/>
              </a:ext>
            </a:extLst>
          </p:cNvPr>
          <p:cNvSpPr txBox="1"/>
          <p:nvPr/>
        </p:nvSpPr>
        <p:spPr>
          <a:xfrm>
            <a:off x="0" y="6582975"/>
            <a:ext cx="5969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# https://www.kaggle.com/competitions/rsna-breast-cancer-detection/overview</a:t>
            </a:r>
            <a:endParaRPr lang="en-US" altLang="ko-KR" sz="12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A2873-8BCC-CC7A-5E78-4C74688DEE35}"/>
              </a:ext>
            </a:extLst>
          </p:cNvPr>
          <p:cNvSpPr txBox="1"/>
          <p:nvPr/>
        </p:nvSpPr>
        <p:spPr>
          <a:xfrm>
            <a:off x="497115" y="1622113"/>
            <a:ext cx="713739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Matplotlib</a:t>
            </a:r>
            <a:r>
              <a:rPr lang="ko-KR" altLang="en-US" sz="2400" dirty="0"/>
              <a:t>는 </a:t>
            </a:r>
            <a:r>
              <a:rPr lang="en-US" altLang="ko-KR" sz="2400" dirty="0"/>
              <a:t>Python</a:t>
            </a:r>
            <a:r>
              <a:rPr lang="ko-KR" altLang="en-US" sz="2400" dirty="0"/>
              <a:t>에서 널리 사용되는 오픈 소스 도식화 라이브러리로 다양한 유형의 시각화를 생성할 수 있습니다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Seaborn</a:t>
            </a:r>
            <a:r>
              <a:rPr lang="ko-KR" altLang="en-US" sz="2400" dirty="0"/>
              <a:t>은 </a:t>
            </a:r>
            <a:r>
              <a:rPr lang="en-US" altLang="ko-KR" sz="2400" dirty="0"/>
              <a:t>Matplotlib</a:t>
            </a:r>
            <a:r>
              <a:rPr lang="ko-KR" altLang="en-US" sz="2400" dirty="0"/>
              <a:t>을 기반으로 다양한 색상 테마와 통계용 차트 등의 기능을 추가한 시각화 패키지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Matplotlib </a:t>
            </a:r>
            <a:r>
              <a:rPr lang="ko-KR" altLang="en-US" sz="2000" dirty="0"/>
              <a:t>기초정리</a:t>
            </a:r>
            <a:r>
              <a:rPr lang="en-US" altLang="ko-KR" sz="2000" dirty="0"/>
              <a:t>:</a:t>
            </a:r>
          </a:p>
          <a:p>
            <a:r>
              <a:rPr lang="en-US" altLang="ko-KR" sz="2000" dirty="0">
                <a:hlinkClick r:id="rId3"/>
              </a:rPr>
              <a:t>https://doorbw.tistory.com/173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Seaborn </a:t>
            </a:r>
            <a:r>
              <a:rPr lang="ko-KR" altLang="en-US" sz="2000" dirty="0"/>
              <a:t>기초정리</a:t>
            </a:r>
            <a:r>
              <a:rPr lang="en-US" altLang="ko-KR" sz="2000" dirty="0"/>
              <a:t>:</a:t>
            </a:r>
          </a:p>
          <a:p>
            <a:r>
              <a:rPr lang="en-US" altLang="ko-KR" sz="2000" dirty="0">
                <a:hlinkClick r:id="rId4"/>
              </a:rPr>
              <a:t>https://datascienceschool.net</a:t>
            </a:r>
            <a:r>
              <a:rPr lang="en-US" altLang="ko-KR" sz="2000" dirty="0"/>
              <a:t> – 5</a:t>
            </a:r>
            <a:r>
              <a:rPr lang="ko-KR" altLang="en-US" sz="2000" dirty="0"/>
              <a:t>장 데이터 시각화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0DB993-8BF6-DEBE-AD1F-30A0B634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870" y="1369354"/>
            <a:ext cx="3292929" cy="109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64A430-45D6-BF3E-4589-3B03E80E5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871" y="3131430"/>
            <a:ext cx="3292929" cy="7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6507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18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8A6F6B-29E7-78CA-AB87-4E3CE15F9C4E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RSNA Screening Mammography Breast Cancer Detection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65261-0890-345C-855B-9E5A2DBCCB43}"/>
              </a:ext>
            </a:extLst>
          </p:cNvPr>
          <p:cNvSpPr txBox="1"/>
          <p:nvPr/>
        </p:nvSpPr>
        <p:spPr>
          <a:xfrm>
            <a:off x="0" y="6582975"/>
            <a:ext cx="5969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# https://www.kaggle.com/competitions/rsna-breast-cancer-detection/overview</a:t>
            </a:r>
            <a:endParaRPr lang="en-US" altLang="ko-KR" sz="12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CE2E9-9739-9EE1-5B06-0BAC5465151A}"/>
              </a:ext>
            </a:extLst>
          </p:cNvPr>
          <p:cNvSpPr txBox="1"/>
          <p:nvPr/>
        </p:nvSpPr>
        <p:spPr>
          <a:xfrm>
            <a:off x="345897" y="1258084"/>
            <a:ext cx="11500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https://github.com/babbu3682/Med_ChatGPT_tutorial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074291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3F3B33-3E70-494F-83C9-5DDCDFB0229E}"/>
              </a:ext>
            </a:extLst>
          </p:cNvPr>
          <p:cNvSpPr txBox="1"/>
          <p:nvPr/>
        </p:nvSpPr>
        <p:spPr>
          <a:xfrm>
            <a:off x="432881" y="1217459"/>
            <a:ext cx="87443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https://medium.com/@tanyamarleytsui/coding-with-chatgpt-b50ab3fcb45f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https://thepromptartisan.com/prompt-engineering-in-chatgpt-a-comprehensive-master-course/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b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Reference</a:t>
            </a:r>
            <a:endParaRPr lang="ko-KR" altLang="en-US" sz="3200" b="1" dirty="0">
              <a:solidFill>
                <a:srgbClr val="433A3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92840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>
            <a:off x="3288213" y="178627"/>
            <a:ext cx="561557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99663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Program</a:t>
            </a:r>
            <a:r>
              <a:rPr lang="en-US" sz="50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/>
                <a:sym typeface="Arial"/>
              </a:rPr>
              <a:t> </a:t>
            </a:r>
            <a:r>
              <a:rPr lang="en-US" sz="5000" dirty="0">
                <a:solidFill>
                  <a:srgbClr val="54483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4177542" y="3304205"/>
            <a:ext cx="32961" cy="964723"/>
          </a:xfrm>
          <a:custGeom>
            <a:avLst/>
            <a:gdLst/>
            <a:ahLst/>
            <a:cxnLst/>
            <a:rect l="l" t="t" r="r" b="b"/>
            <a:pathLst>
              <a:path w="36" h="1051" extrusionOk="0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rgbClr val="502800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5028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3487911" y="2005443"/>
            <a:ext cx="1440112" cy="1442647"/>
          </a:xfrm>
          <a:prstGeom prst="ellipse">
            <a:avLst/>
          </a:prstGeom>
          <a:solidFill>
            <a:srgbClr val="502800"/>
          </a:solidFill>
          <a:ln>
            <a:solidFill>
              <a:srgbClr val="502800"/>
            </a:solidFill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4065984" y="4123776"/>
            <a:ext cx="256711" cy="257344"/>
          </a:xfrm>
          <a:prstGeom prst="ellipse">
            <a:avLst/>
          </a:prstGeom>
          <a:solidFill>
            <a:srgbClr val="502800"/>
          </a:solidFill>
          <a:ln>
            <a:solidFill>
              <a:srgbClr val="502800"/>
            </a:solidFill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3563830" y="2076331"/>
            <a:ext cx="1298457" cy="130074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66" name="Google Shape;66;p7"/>
          <p:cNvSpPr txBox="1"/>
          <p:nvPr/>
        </p:nvSpPr>
        <p:spPr>
          <a:xfrm>
            <a:off x="3961209" y="2289071"/>
            <a:ext cx="51007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5028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1</a:t>
            </a:r>
            <a:endParaRPr dirty="0">
              <a:solidFill>
                <a:srgbClr val="5028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Google Shape;42;p7"/>
          <p:cNvSpPr/>
          <p:nvPr/>
        </p:nvSpPr>
        <p:spPr>
          <a:xfrm>
            <a:off x="6205137" y="3316545"/>
            <a:ext cx="32961" cy="964723"/>
          </a:xfrm>
          <a:custGeom>
            <a:avLst/>
            <a:gdLst/>
            <a:ahLst/>
            <a:cxnLst/>
            <a:rect l="l" t="t" r="r" b="b"/>
            <a:pathLst>
              <a:path w="36" h="1051" extrusionOk="0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rgbClr val="502800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028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4" name="Google Shape;52;p7"/>
          <p:cNvSpPr/>
          <p:nvPr/>
        </p:nvSpPr>
        <p:spPr>
          <a:xfrm>
            <a:off x="5478967" y="1995919"/>
            <a:ext cx="1440745" cy="1442647"/>
          </a:xfrm>
          <a:prstGeom prst="ellipse">
            <a:avLst/>
          </a:prstGeom>
          <a:solidFill>
            <a:srgbClr val="502800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5" name="Google Shape;53;p7"/>
          <p:cNvSpPr/>
          <p:nvPr/>
        </p:nvSpPr>
        <p:spPr>
          <a:xfrm>
            <a:off x="5565568" y="2073883"/>
            <a:ext cx="1276067" cy="12783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6" name="Google Shape;58;p7"/>
          <p:cNvSpPr/>
          <p:nvPr/>
        </p:nvSpPr>
        <p:spPr>
          <a:xfrm>
            <a:off x="6093263" y="4114251"/>
            <a:ext cx="256711" cy="257344"/>
          </a:xfrm>
          <a:prstGeom prst="ellipse">
            <a:avLst/>
          </a:prstGeom>
          <a:solidFill>
            <a:srgbClr val="502800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77" name="Google Shape;68;p7"/>
          <p:cNvSpPr txBox="1"/>
          <p:nvPr/>
        </p:nvSpPr>
        <p:spPr>
          <a:xfrm>
            <a:off x="5970739" y="2256148"/>
            <a:ext cx="5100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5028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2</a:t>
            </a:r>
            <a:endParaRPr dirty="0">
              <a:solidFill>
                <a:srgbClr val="5028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8" name="Google Shape;42;p7"/>
          <p:cNvSpPr/>
          <p:nvPr/>
        </p:nvSpPr>
        <p:spPr>
          <a:xfrm>
            <a:off x="8242320" y="3292966"/>
            <a:ext cx="32961" cy="964723"/>
          </a:xfrm>
          <a:custGeom>
            <a:avLst/>
            <a:gdLst/>
            <a:ahLst/>
            <a:cxnLst/>
            <a:rect l="l" t="t" r="r" b="b"/>
            <a:pathLst>
              <a:path w="36" h="1051" extrusionOk="0">
                <a:moveTo>
                  <a:pt x="18" y="1051"/>
                </a:moveTo>
                <a:cubicBezTo>
                  <a:pt x="8" y="1051"/>
                  <a:pt x="0" y="1046"/>
                  <a:pt x="0" y="104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8" y="0"/>
                  <a:pt x="18" y="0"/>
                </a:cubicBezTo>
                <a:cubicBezTo>
                  <a:pt x="28" y="0"/>
                  <a:pt x="36" y="5"/>
                  <a:pt x="36" y="11"/>
                </a:cubicBezTo>
                <a:cubicBezTo>
                  <a:pt x="36" y="1040"/>
                  <a:pt x="36" y="1040"/>
                  <a:pt x="36" y="1040"/>
                </a:cubicBezTo>
                <a:cubicBezTo>
                  <a:pt x="36" y="1046"/>
                  <a:pt x="28" y="1051"/>
                  <a:pt x="18" y="1051"/>
                </a:cubicBezTo>
                <a:close/>
              </a:path>
            </a:pathLst>
          </a:custGeom>
          <a:solidFill>
            <a:srgbClr val="502800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5028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89" name="Google Shape;52;p7"/>
          <p:cNvSpPr/>
          <p:nvPr/>
        </p:nvSpPr>
        <p:spPr>
          <a:xfrm>
            <a:off x="7525881" y="1994204"/>
            <a:ext cx="1440745" cy="1442647"/>
          </a:xfrm>
          <a:prstGeom prst="ellipse">
            <a:avLst/>
          </a:prstGeom>
          <a:solidFill>
            <a:srgbClr val="502800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0" name="Google Shape;53;p7"/>
          <p:cNvSpPr/>
          <p:nvPr/>
        </p:nvSpPr>
        <p:spPr>
          <a:xfrm>
            <a:off x="7612482" y="2072168"/>
            <a:ext cx="1276067" cy="127831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1" name="Google Shape;58;p7"/>
          <p:cNvSpPr/>
          <p:nvPr/>
        </p:nvSpPr>
        <p:spPr>
          <a:xfrm>
            <a:off x="8130129" y="4112536"/>
            <a:ext cx="256711" cy="257344"/>
          </a:xfrm>
          <a:prstGeom prst="ellipse">
            <a:avLst/>
          </a:prstGeom>
          <a:solidFill>
            <a:srgbClr val="502800"/>
          </a:solidFill>
          <a:ln>
            <a:noFill/>
          </a:ln>
        </p:spPr>
        <p:txBody>
          <a:bodyPr spcFirstLastPara="1" wrap="square" lIns="45700" tIns="22850" rIns="45700" bIns="22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92" name="Google Shape;68;p7"/>
          <p:cNvSpPr txBox="1"/>
          <p:nvPr/>
        </p:nvSpPr>
        <p:spPr>
          <a:xfrm>
            <a:off x="7997557" y="2244385"/>
            <a:ext cx="510075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000" dirty="0">
                <a:solidFill>
                  <a:srgbClr val="5028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3</a:t>
            </a:r>
            <a:endParaRPr dirty="0">
              <a:solidFill>
                <a:srgbClr val="5028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3" name="Google Shape;62;p7"/>
          <p:cNvSpPr txBox="1"/>
          <p:nvPr/>
        </p:nvSpPr>
        <p:spPr>
          <a:xfrm>
            <a:off x="3172021" y="4491262"/>
            <a:ext cx="2044001" cy="73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5028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Introduction</a:t>
            </a:r>
          </a:p>
        </p:txBody>
      </p:sp>
      <p:sp>
        <p:nvSpPr>
          <p:cNvPr id="107" name="Google Shape;62;p7"/>
          <p:cNvSpPr txBox="1"/>
          <p:nvPr/>
        </p:nvSpPr>
        <p:spPr>
          <a:xfrm>
            <a:off x="7278137" y="4491263"/>
            <a:ext cx="2044001" cy="737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5028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실습</a:t>
            </a:r>
            <a:endParaRPr lang="ko-KR" altLang="en-US" sz="1800" b="1" dirty="0">
              <a:solidFill>
                <a:srgbClr val="5028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/>
              <a:sym typeface="Lato Light"/>
            </a:endParaRPr>
          </a:p>
        </p:txBody>
      </p:sp>
      <p:sp>
        <p:nvSpPr>
          <p:cNvPr id="46" name="Google Shape;62;p7">
            <a:extLst>
              <a:ext uri="{FF2B5EF4-FFF2-40B4-BE49-F238E27FC236}">
                <a16:creationId xmlns:a16="http://schemas.microsoft.com/office/drawing/2014/main" id="{AE9B3D98-6FCE-4E0D-8748-89D348372524}"/>
              </a:ext>
            </a:extLst>
          </p:cNvPr>
          <p:cNvSpPr txBox="1"/>
          <p:nvPr/>
        </p:nvSpPr>
        <p:spPr>
          <a:xfrm>
            <a:off x="5176223" y="4481264"/>
            <a:ext cx="2017999" cy="79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rgbClr val="5028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이론</a:t>
            </a:r>
            <a:endParaRPr lang="en-US" altLang="ko-KR" b="1" dirty="0">
              <a:solidFill>
                <a:srgbClr val="5028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848FA-0AC8-4400-AECE-AAFBD7A7985F}"/>
              </a:ext>
            </a:extLst>
          </p:cNvPr>
          <p:cNvSpPr txBox="1"/>
          <p:nvPr/>
        </p:nvSpPr>
        <p:spPr>
          <a:xfrm>
            <a:off x="541809" y="2494895"/>
            <a:ext cx="111083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Thank you for your Attention….!</a:t>
            </a:r>
            <a:endParaRPr lang="ko-KR" altLang="en-US" sz="4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7DE56C84-F0C8-4EED-A0EE-20F6CCAB2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98" y="6349814"/>
            <a:ext cx="1336255" cy="310702"/>
          </a:xfrm>
          <a:prstGeom prst="rect">
            <a:avLst/>
          </a:prstGeom>
        </p:spPr>
      </p:pic>
      <p:pic>
        <p:nvPicPr>
          <p:cNvPr id="5" name="그림 4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603AC093-5B10-45ED-9C7F-4504B11256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244" y="6320500"/>
            <a:ext cx="1336255" cy="369331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3C45BFA3-76C5-45C7-AF42-41B8C3E697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494" y="267573"/>
            <a:ext cx="1259425" cy="4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276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5">
            <a:extLst>
              <a:ext uri="{FF2B5EF4-FFF2-40B4-BE49-F238E27FC236}">
                <a16:creationId xmlns:a16="http://schemas.microsoft.com/office/drawing/2014/main" id="{5DD63642-0563-E6A1-A8B5-1856E8D82290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Appendix #0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F548953-F4B4-A3CB-D166-1F9E836B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228" y="905416"/>
            <a:ext cx="7228114" cy="55242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CA98E8-A1B4-1F2D-17FD-86460EA87FD8}"/>
              </a:ext>
            </a:extLst>
          </p:cNvPr>
          <p:cNvSpPr txBox="1"/>
          <p:nvPr/>
        </p:nvSpPr>
        <p:spPr>
          <a:xfrm>
            <a:off x="0" y="6487687"/>
            <a:ext cx="7402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1" dirty="0"/>
              <a:t>http://med_physics.i-do.science/topics/diagnose_breast/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7BFC8-2681-2564-E493-396F397BC3BE}"/>
              </a:ext>
            </a:extLst>
          </p:cNvPr>
          <p:cNvSpPr txBox="1"/>
          <p:nvPr/>
        </p:nvSpPr>
        <p:spPr>
          <a:xfrm>
            <a:off x="457201" y="1007015"/>
            <a:ext cx="32439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axillary tail (AT)</a:t>
            </a:r>
          </a:p>
          <a:p>
            <a:endParaRPr lang="en-US" altLang="ko-KR" dirty="0"/>
          </a:p>
          <a:p>
            <a:r>
              <a:rPr lang="en-US" altLang="ko-KR" dirty="0"/>
              <a:t>craniocaudal  (CC) </a:t>
            </a:r>
          </a:p>
          <a:p>
            <a:endParaRPr lang="en-US" altLang="ko-KR" dirty="0"/>
          </a:p>
          <a:p>
            <a:r>
              <a:rPr lang="en-US" altLang="ko-KR" dirty="0"/>
              <a:t>lateromedial  (LM)</a:t>
            </a:r>
          </a:p>
          <a:p>
            <a:endParaRPr lang="en-US" altLang="ko-KR" dirty="0"/>
          </a:p>
          <a:p>
            <a:r>
              <a:rPr lang="en-US" altLang="ko-KR" dirty="0"/>
              <a:t>lateromedial oblique (LMO)</a:t>
            </a:r>
          </a:p>
          <a:p>
            <a:endParaRPr lang="en-US" altLang="ko-KR" dirty="0"/>
          </a:p>
          <a:p>
            <a:r>
              <a:rPr lang="en-US" altLang="ko-KR" dirty="0"/>
              <a:t>mediolateral  (ML)</a:t>
            </a:r>
          </a:p>
          <a:p>
            <a:endParaRPr lang="en-US" altLang="ko-KR" dirty="0"/>
          </a:p>
          <a:p>
            <a:r>
              <a:rPr lang="en-US" altLang="ko-KR" dirty="0"/>
              <a:t>mediolateral oblique (MLO)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906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142" y="821473"/>
            <a:ext cx="8434059" cy="697627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50799">
              <a:lnSpc>
                <a:spcPct val="100000"/>
              </a:lnSpc>
              <a:spcBef>
                <a:spcPts val="160"/>
              </a:spcBef>
            </a:pPr>
            <a:r>
              <a:rPr spc="67" dirty="0"/>
              <a:t>Intro</a:t>
            </a:r>
            <a:r>
              <a:rPr spc="27" dirty="0"/>
              <a:t> </a:t>
            </a:r>
            <a:r>
              <a:rPr spc="120" dirty="0"/>
              <a:t>to</a:t>
            </a:r>
            <a:r>
              <a:rPr spc="27" dirty="0"/>
              <a:t> </a:t>
            </a:r>
            <a:r>
              <a:rPr spc="87" dirty="0"/>
              <a:t>Explainability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59233" y="1879434"/>
            <a:ext cx="1567180" cy="901700"/>
            <a:chOff x="1094424" y="1409575"/>
            <a:chExt cx="1175385" cy="676275"/>
          </a:xfrm>
        </p:grpSpPr>
        <p:sp>
          <p:nvSpPr>
            <p:cNvPr id="4" name="object 4"/>
            <p:cNvSpPr/>
            <p:nvPr/>
          </p:nvSpPr>
          <p:spPr>
            <a:xfrm>
              <a:off x="1103949" y="1419100"/>
              <a:ext cx="1156335" cy="657225"/>
            </a:xfrm>
            <a:custGeom>
              <a:avLst/>
              <a:gdLst/>
              <a:ahLst/>
              <a:cxnLst/>
              <a:rect l="l" t="t" r="r" b="b"/>
              <a:pathLst>
                <a:path w="1156335" h="657225">
                  <a:moveTo>
                    <a:pt x="1046747" y="656699"/>
                  </a:moveTo>
                  <a:lnTo>
                    <a:pt x="109452" y="656699"/>
                  </a:lnTo>
                  <a:lnTo>
                    <a:pt x="66848" y="648098"/>
                  </a:lnTo>
                  <a:lnTo>
                    <a:pt x="32057" y="624642"/>
                  </a:lnTo>
                  <a:lnTo>
                    <a:pt x="8601" y="589851"/>
                  </a:lnTo>
                  <a:lnTo>
                    <a:pt x="0" y="547247"/>
                  </a:lnTo>
                  <a:lnTo>
                    <a:pt x="0" y="109452"/>
                  </a:lnTo>
                  <a:lnTo>
                    <a:pt x="8601" y="66848"/>
                  </a:lnTo>
                  <a:lnTo>
                    <a:pt x="32057" y="32057"/>
                  </a:lnTo>
                  <a:lnTo>
                    <a:pt x="66848" y="8601"/>
                  </a:lnTo>
                  <a:lnTo>
                    <a:pt x="109452" y="0"/>
                  </a:lnTo>
                  <a:lnTo>
                    <a:pt x="1046747" y="0"/>
                  </a:lnTo>
                  <a:lnTo>
                    <a:pt x="1088633" y="8331"/>
                  </a:lnTo>
                  <a:lnTo>
                    <a:pt x="1124142" y="32057"/>
                  </a:lnTo>
                  <a:lnTo>
                    <a:pt x="1147868" y="67566"/>
                  </a:lnTo>
                  <a:lnTo>
                    <a:pt x="1156199" y="109452"/>
                  </a:lnTo>
                  <a:lnTo>
                    <a:pt x="1156199" y="547247"/>
                  </a:lnTo>
                  <a:lnTo>
                    <a:pt x="1147598" y="589851"/>
                  </a:lnTo>
                  <a:lnTo>
                    <a:pt x="1124142" y="624642"/>
                  </a:lnTo>
                  <a:lnTo>
                    <a:pt x="1089351" y="648098"/>
                  </a:lnTo>
                  <a:lnTo>
                    <a:pt x="1046747" y="656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103949" y="1419100"/>
              <a:ext cx="1156335" cy="657225"/>
            </a:xfrm>
            <a:custGeom>
              <a:avLst/>
              <a:gdLst/>
              <a:ahLst/>
              <a:cxnLst/>
              <a:rect l="l" t="t" r="r" b="b"/>
              <a:pathLst>
                <a:path w="1156335" h="657225">
                  <a:moveTo>
                    <a:pt x="0" y="109452"/>
                  </a:moveTo>
                  <a:lnTo>
                    <a:pt x="8601" y="66848"/>
                  </a:lnTo>
                  <a:lnTo>
                    <a:pt x="32057" y="32057"/>
                  </a:lnTo>
                  <a:lnTo>
                    <a:pt x="66848" y="8601"/>
                  </a:lnTo>
                  <a:lnTo>
                    <a:pt x="109452" y="0"/>
                  </a:lnTo>
                  <a:lnTo>
                    <a:pt x="1046747" y="0"/>
                  </a:lnTo>
                  <a:lnTo>
                    <a:pt x="1088633" y="8331"/>
                  </a:lnTo>
                  <a:lnTo>
                    <a:pt x="1124142" y="32057"/>
                  </a:lnTo>
                  <a:lnTo>
                    <a:pt x="1147868" y="67566"/>
                  </a:lnTo>
                  <a:lnTo>
                    <a:pt x="1156199" y="109452"/>
                  </a:lnTo>
                  <a:lnTo>
                    <a:pt x="1156199" y="547247"/>
                  </a:lnTo>
                  <a:lnTo>
                    <a:pt x="1147598" y="589851"/>
                  </a:lnTo>
                  <a:lnTo>
                    <a:pt x="1124142" y="624642"/>
                  </a:lnTo>
                  <a:lnTo>
                    <a:pt x="1089351" y="648098"/>
                  </a:lnTo>
                  <a:lnTo>
                    <a:pt x="1046747" y="656699"/>
                  </a:lnTo>
                  <a:lnTo>
                    <a:pt x="109452" y="656699"/>
                  </a:lnTo>
                  <a:lnTo>
                    <a:pt x="66848" y="648098"/>
                  </a:lnTo>
                  <a:lnTo>
                    <a:pt x="32057" y="624642"/>
                  </a:lnTo>
                  <a:lnTo>
                    <a:pt x="8601" y="589851"/>
                  </a:lnTo>
                  <a:lnTo>
                    <a:pt x="0" y="547247"/>
                  </a:lnTo>
                  <a:lnTo>
                    <a:pt x="0" y="10945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29391" y="2103027"/>
            <a:ext cx="122766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333" b="1" spc="113" dirty="0">
                <a:latin typeface="Calibri"/>
                <a:cs typeface="Calibri"/>
              </a:rPr>
              <a:t>Grad-</a:t>
            </a:r>
            <a:r>
              <a:rPr sz="1333" b="1" spc="152" dirty="0">
                <a:latin typeface="Calibri"/>
                <a:cs typeface="Calibri"/>
              </a:rPr>
              <a:t>CAM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spc="13" dirty="0">
                <a:latin typeface="Calibri"/>
                <a:cs typeface="Calibri"/>
              </a:rPr>
              <a:t>(Selvaraju</a:t>
            </a:r>
            <a:r>
              <a:rPr sz="1333" spc="187" dirty="0">
                <a:latin typeface="Calibri"/>
                <a:cs typeface="Calibri"/>
              </a:rPr>
              <a:t> </a:t>
            </a:r>
            <a:r>
              <a:rPr sz="1333" spc="13" dirty="0">
                <a:latin typeface="Calibri"/>
                <a:cs typeface="Calibri"/>
              </a:rPr>
              <a:t>et</a:t>
            </a:r>
            <a:r>
              <a:rPr sz="1333" spc="193" dirty="0">
                <a:latin typeface="Calibri"/>
                <a:cs typeface="Calibri"/>
              </a:rPr>
              <a:t> </a:t>
            </a:r>
            <a:r>
              <a:rPr sz="1333" spc="-27" dirty="0">
                <a:latin typeface="Calibri"/>
                <a:cs typeface="Calibri"/>
              </a:rPr>
              <a:t>al.)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15099" y="2755034"/>
            <a:ext cx="1888067" cy="789093"/>
            <a:chOff x="2861324" y="2066275"/>
            <a:chExt cx="1416050" cy="591820"/>
          </a:xfrm>
        </p:grpSpPr>
        <p:sp>
          <p:nvSpPr>
            <p:cNvPr id="8" name="object 8"/>
            <p:cNvSpPr/>
            <p:nvPr/>
          </p:nvSpPr>
          <p:spPr>
            <a:xfrm>
              <a:off x="2870849" y="2075800"/>
              <a:ext cx="1397000" cy="572770"/>
            </a:xfrm>
            <a:custGeom>
              <a:avLst/>
              <a:gdLst/>
              <a:ahLst/>
              <a:cxnLst/>
              <a:rect l="l" t="t" r="r" b="b"/>
              <a:pathLst>
                <a:path w="1397000" h="572769">
                  <a:moveTo>
                    <a:pt x="1301347" y="572699"/>
                  </a:moveTo>
                  <a:lnTo>
                    <a:pt x="95451" y="572699"/>
                  </a:lnTo>
                  <a:lnTo>
                    <a:pt x="58297" y="565198"/>
                  </a:lnTo>
                  <a:lnTo>
                    <a:pt x="27957" y="544742"/>
                  </a:lnTo>
                  <a:lnTo>
                    <a:pt x="7501" y="514402"/>
                  </a:lnTo>
                  <a:lnTo>
                    <a:pt x="0" y="477247"/>
                  </a:lnTo>
                  <a:lnTo>
                    <a:pt x="0" y="95451"/>
                  </a:lnTo>
                  <a:lnTo>
                    <a:pt x="7501" y="58297"/>
                  </a:lnTo>
                  <a:lnTo>
                    <a:pt x="27957" y="27957"/>
                  </a:lnTo>
                  <a:lnTo>
                    <a:pt x="58297" y="7501"/>
                  </a:lnTo>
                  <a:lnTo>
                    <a:pt x="95451" y="0"/>
                  </a:lnTo>
                  <a:lnTo>
                    <a:pt x="1301347" y="0"/>
                  </a:lnTo>
                  <a:lnTo>
                    <a:pt x="1354305" y="16037"/>
                  </a:lnTo>
                  <a:lnTo>
                    <a:pt x="1389534" y="58924"/>
                  </a:lnTo>
                  <a:lnTo>
                    <a:pt x="1396799" y="95451"/>
                  </a:lnTo>
                  <a:lnTo>
                    <a:pt x="1396799" y="477247"/>
                  </a:lnTo>
                  <a:lnTo>
                    <a:pt x="1389298" y="514402"/>
                  </a:lnTo>
                  <a:lnTo>
                    <a:pt x="1368842" y="544742"/>
                  </a:lnTo>
                  <a:lnTo>
                    <a:pt x="1338502" y="565198"/>
                  </a:lnTo>
                  <a:lnTo>
                    <a:pt x="1301347" y="5726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870849" y="2075800"/>
              <a:ext cx="1397000" cy="572770"/>
            </a:xfrm>
            <a:custGeom>
              <a:avLst/>
              <a:gdLst/>
              <a:ahLst/>
              <a:cxnLst/>
              <a:rect l="l" t="t" r="r" b="b"/>
              <a:pathLst>
                <a:path w="1397000" h="572769">
                  <a:moveTo>
                    <a:pt x="0" y="95451"/>
                  </a:moveTo>
                  <a:lnTo>
                    <a:pt x="7501" y="58297"/>
                  </a:lnTo>
                  <a:lnTo>
                    <a:pt x="27957" y="27957"/>
                  </a:lnTo>
                  <a:lnTo>
                    <a:pt x="58297" y="7501"/>
                  </a:lnTo>
                  <a:lnTo>
                    <a:pt x="95451" y="0"/>
                  </a:lnTo>
                  <a:lnTo>
                    <a:pt x="1301347" y="0"/>
                  </a:lnTo>
                  <a:lnTo>
                    <a:pt x="1354305" y="16037"/>
                  </a:lnTo>
                  <a:lnTo>
                    <a:pt x="1389534" y="58924"/>
                  </a:lnTo>
                  <a:lnTo>
                    <a:pt x="1396799" y="95451"/>
                  </a:lnTo>
                  <a:lnTo>
                    <a:pt x="1396799" y="477247"/>
                  </a:lnTo>
                  <a:lnTo>
                    <a:pt x="1389298" y="514402"/>
                  </a:lnTo>
                  <a:lnTo>
                    <a:pt x="1368842" y="544742"/>
                  </a:lnTo>
                  <a:lnTo>
                    <a:pt x="1338502" y="565198"/>
                  </a:lnTo>
                  <a:lnTo>
                    <a:pt x="1301347" y="572699"/>
                  </a:lnTo>
                  <a:lnTo>
                    <a:pt x="95451" y="572699"/>
                  </a:lnTo>
                  <a:lnTo>
                    <a:pt x="58297" y="565198"/>
                  </a:lnTo>
                  <a:lnTo>
                    <a:pt x="27957" y="544742"/>
                  </a:lnTo>
                  <a:lnTo>
                    <a:pt x="7501" y="514402"/>
                  </a:lnTo>
                  <a:lnTo>
                    <a:pt x="0" y="477247"/>
                  </a:lnTo>
                  <a:lnTo>
                    <a:pt x="0" y="95451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990104" y="2821027"/>
            <a:ext cx="1538393" cy="6324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indent="-847" algn="ctr">
              <a:spcBef>
                <a:spcPts val="133"/>
              </a:spcBef>
            </a:pPr>
            <a:r>
              <a:rPr sz="1333" b="1" spc="73" dirty="0">
                <a:latin typeface="Calibri"/>
                <a:cs typeface="Calibri"/>
              </a:rPr>
              <a:t>Integrated </a:t>
            </a:r>
            <a:r>
              <a:rPr sz="1333" b="1" spc="80" dirty="0">
                <a:latin typeface="Calibri"/>
                <a:cs typeface="Calibri"/>
              </a:rPr>
              <a:t>gradients </a:t>
            </a:r>
            <a:r>
              <a:rPr sz="1333" spc="27" dirty="0">
                <a:latin typeface="Calibri"/>
                <a:cs typeface="Calibri"/>
              </a:rPr>
              <a:t>(Sundararajan</a:t>
            </a:r>
            <a:r>
              <a:rPr sz="1333" spc="167" dirty="0">
                <a:latin typeface="Calibri"/>
                <a:cs typeface="Calibri"/>
              </a:rPr>
              <a:t> </a:t>
            </a:r>
            <a:r>
              <a:rPr sz="1333" spc="27" dirty="0">
                <a:latin typeface="Calibri"/>
                <a:cs typeface="Calibri"/>
              </a:rPr>
              <a:t>et</a:t>
            </a:r>
            <a:r>
              <a:rPr sz="1333" spc="167" dirty="0">
                <a:latin typeface="Calibri"/>
                <a:cs typeface="Calibri"/>
              </a:rPr>
              <a:t> </a:t>
            </a:r>
            <a:r>
              <a:rPr sz="1333" spc="-27" dirty="0">
                <a:latin typeface="Calibri"/>
                <a:cs typeface="Calibri"/>
              </a:rPr>
              <a:t>al.)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79934" y="2188601"/>
            <a:ext cx="1759373" cy="901700"/>
            <a:chOff x="5159950" y="1641450"/>
            <a:chExt cx="1319530" cy="676275"/>
          </a:xfrm>
        </p:grpSpPr>
        <p:sp>
          <p:nvSpPr>
            <p:cNvPr id="12" name="object 12"/>
            <p:cNvSpPr/>
            <p:nvPr/>
          </p:nvSpPr>
          <p:spPr>
            <a:xfrm>
              <a:off x="5169475" y="1650975"/>
              <a:ext cx="1300480" cy="657225"/>
            </a:xfrm>
            <a:custGeom>
              <a:avLst/>
              <a:gdLst/>
              <a:ahLst/>
              <a:cxnLst/>
              <a:rect l="l" t="t" r="r" b="b"/>
              <a:pathLst>
                <a:path w="1300479" h="657225">
                  <a:moveTo>
                    <a:pt x="1190447" y="656699"/>
                  </a:moveTo>
                  <a:lnTo>
                    <a:pt x="109452" y="656699"/>
                  </a:lnTo>
                  <a:lnTo>
                    <a:pt x="66848" y="648098"/>
                  </a:lnTo>
                  <a:lnTo>
                    <a:pt x="32057" y="624642"/>
                  </a:lnTo>
                  <a:lnTo>
                    <a:pt x="8601" y="589851"/>
                  </a:lnTo>
                  <a:lnTo>
                    <a:pt x="0" y="547247"/>
                  </a:lnTo>
                  <a:lnTo>
                    <a:pt x="0" y="109452"/>
                  </a:lnTo>
                  <a:lnTo>
                    <a:pt x="8601" y="66848"/>
                  </a:lnTo>
                  <a:lnTo>
                    <a:pt x="32057" y="32057"/>
                  </a:lnTo>
                  <a:lnTo>
                    <a:pt x="66848" y="8601"/>
                  </a:lnTo>
                  <a:lnTo>
                    <a:pt x="109452" y="0"/>
                  </a:lnTo>
                  <a:lnTo>
                    <a:pt x="1190447" y="0"/>
                  </a:lnTo>
                  <a:lnTo>
                    <a:pt x="1232333" y="8331"/>
                  </a:lnTo>
                  <a:lnTo>
                    <a:pt x="1267842" y="32057"/>
                  </a:lnTo>
                  <a:lnTo>
                    <a:pt x="1291568" y="67566"/>
                  </a:lnTo>
                  <a:lnTo>
                    <a:pt x="1299899" y="109452"/>
                  </a:lnTo>
                  <a:lnTo>
                    <a:pt x="1299899" y="547247"/>
                  </a:lnTo>
                  <a:lnTo>
                    <a:pt x="1291298" y="589851"/>
                  </a:lnTo>
                  <a:lnTo>
                    <a:pt x="1267842" y="624642"/>
                  </a:lnTo>
                  <a:lnTo>
                    <a:pt x="1233051" y="648098"/>
                  </a:lnTo>
                  <a:lnTo>
                    <a:pt x="1190447" y="656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169475" y="1650975"/>
              <a:ext cx="1300480" cy="657225"/>
            </a:xfrm>
            <a:custGeom>
              <a:avLst/>
              <a:gdLst/>
              <a:ahLst/>
              <a:cxnLst/>
              <a:rect l="l" t="t" r="r" b="b"/>
              <a:pathLst>
                <a:path w="1300479" h="657225">
                  <a:moveTo>
                    <a:pt x="0" y="109452"/>
                  </a:moveTo>
                  <a:lnTo>
                    <a:pt x="8601" y="66848"/>
                  </a:lnTo>
                  <a:lnTo>
                    <a:pt x="32057" y="32057"/>
                  </a:lnTo>
                  <a:lnTo>
                    <a:pt x="66848" y="8601"/>
                  </a:lnTo>
                  <a:lnTo>
                    <a:pt x="109452" y="0"/>
                  </a:lnTo>
                  <a:lnTo>
                    <a:pt x="1190447" y="0"/>
                  </a:lnTo>
                  <a:lnTo>
                    <a:pt x="1232333" y="8331"/>
                  </a:lnTo>
                  <a:lnTo>
                    <a:pt x="1267842" y="32057"/>
                  </a:lnTo>
                  <a:lnTo>
                    <a:pt x="1291568" y="67566"/>
                  </a:lnTo>
                  <a:lnTo>
                    <a:pt x="1299899" y="109452"/>
                  </a:lnTo>
                  <a:lnTo>
                    <a:pt x="1299899" y="547247"/>
                  </a:lnTo>
                  <a:lnTo>
                    <a:pt x="1291298" y="589851"/>
                  </a:lnTo>
                  <a:lnTo>
                    <a:pt x="1267842" y="624642"/>
                  </a:lnTo>
                  <a:lnTo>
                    <a:pt x="1233051" y="648098"/>
                  </a:lnTo>
                  <a:lnTo>
                    <a:pt x="1190447" y="656699"/>
                  </a:lnTo>
                  <a:lnTo>
                    <a:pt x="109452" y="656699"/>
                  </a:lnTo>
                  <a:lnTo>
                    <a:pt x="66848" y="648098"/>
                  </a:lnTo>
                  <a:lnTo>
                    <a:pt x="32057" y="624642"/>
                  </a:lnTo>
                  <a:lnTo>
                    <a:pt x="8601" y="589851"/>
                  </a:lnTo>
                  <a:lnTo>
                    <a:pt x="0" y="547247"/>
                  </a:lnTo>
                  <a:lnTo>
                    <a:pt x="0" y="10945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73955" y="2412193"/>
            <a:ext cx="1371600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b="1" spc="73" dirty="0">
                <a:latin typeface="Calibri"/>
                <a:cs typeface="Calibri"/>
              </a:rPr>
              <a:t>Input</a:t>
            </a:r>
            <a:r>
              <a:rPr sz="1333" b="1" spc="-7" dirty="0">
                <a:latin typeface="Calibri"/>
                <a:cs typeface="Calibri"/>
              </a:rPr>
              <a:t> </a:t>
            </a:r>
            <a:r>
              <a:rPr sz="1333" b="1" spc="187" dirty="0">
                <a:latin typeface="Calibri"/>
                <a:cs typeface="Calibri"/>
              </a:rPr>
              <a:t>X</a:t>
            </a:r>
            <a:r>
              <a:rPr sz="1333" b="1" dirty="0">
                <a:latin typeface="Calibri"/>
                <a:cs typeface="Calibri"/>
              </a:rPr>
              <a:t> </a:t>
            </a:r>
            <a:r>
              <a:rPr sz="1333" b="1" spc="73" dirty="0">
                <a:latin typeface="Calibri"/>
                <a:cs typeface="Calibri"/>
              </a:rPr>
              <a:t>Gradient</a:t>
            </a:r>
            <a:endParaRPr sz="1333">
              <a:latin typeface="Calibri"/>
              <a:cs typeface="Calibri"/>
            </a:endParaRPr>
          </a:p>
          <a:p>
            <a:pPr marL="44026"/>
            <a:r>
              <a:rPr sz="1333" spc="27" dirty="0">
                <a:latin typeface="Calibri"/>
                <a:cs typeface="Calibri"/>
              </a:rPr>
              <a:t>(Shrikumar</a:t>
            </a:r>
            <a:r>
              <a:rPr sz="1333" spc="160" dirty="0">
                <a:latin typeface="Calibri"/>
                <a:cs typeface="Calibri"/>
              </a:rPr>
              <a:t> </a:t>
            </a:r>
            <a:r>
              <a:rPr sz="1333" spc="27" dirty="0">
                <a:latin typeface="Calibri"/>
                <a:cs typeface="Calibri"/>
              </a:rPr>
              <a:t>et</a:t>
            </a:r>
            <a:r>
              <a:rPr sz="1333" spc="160" dirty="0">
                <a:latin typeface="Calibri"/>
                <a:cs typeface="Calibri"/>
              </a:rPr>
              <a:t> </a:t>
            </a:r>
            <a:r>
              <a:rPr sz="1333" spc="-27" dirty="0">
                <a:latin typeface="Calibri"/>
                <a:cs typeface="Calibri"/>
              </a:rPr>
              <a:t>al.)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04099" y="3064200"/>
            <a:ext cx="1391920" cy="789093"/>
            <a:chOff x="7128074" y="2298150"/>
            <a:chExt cx="1043940" cy="591820"/>
          </a:xfrm>
        </p:grpSpPr>
        <p:sp>
          <p:nvSpPr>
            <p:cNvPr id="16" name="object 16"/>
            <p:cNvSpPr/>
            <p:nvPr/>
          </p:nvSpPr>
          <p:spPr>
            <a:xfrm>
              <a:off x="7137599" y="2307675"/>
              <a:ext cx="1024890" cy="572770"/>
            </a:xfrm>
            <a:custGeom>
              <a:avLst/>
              <a:gdLst/>
              <a:ahLst/>
              <a:cxnLst/>
              <a:rect l="l" t="t" r="r" b="b"/>
              <a:pathLst>
                <a:path w="1024890" h="572769">
                  <a:moveTo>
                    <a:pt x="929348" y="572699"/>
                  </a:moveTo>
                  <a:lnTo>
                    <a:pt x="95451" y="572699"/>
                  </a:lnTo>
                  <a:lnTo>
                    <a:pt x="58297" y="565198"/>
                  </a:lnTo>
                  <a:lnTo>
                    <a:pt x="27957" y="544742"/>
                  </a:lnTo>
                  <a:lnTo>
                    <a:pt x="7501" y="514402"/>
                  </a:lnTo>
                  <a:lnTo>
                    <a:pt x="0" y="477247"/>
                  </a:lnTo>
                  <a:lnTo>
                    <a:pt x="0" y="95451"/>
                  </a:lnTo>
                  <a:lnTo>
                    <a:pt x="7501" y="58297"/>
                  </a:lnTo>
                  <a:lnTo>
                    <a:pt x="27957" y="27957"/>
                  </a:lnTo>
                  <a:lnTo>
                    <a:pt x="58297" y="7501"/>
                  </a:lnTo>
                  <a:lnTo>
                    <a:pt x="95451" y="0"/>
                  </a:lnTo>
                  <a:lnTo>
                    <a:pt x="929348" y="0"/>
                  </a:lnTo>
                  <a:lnTo>
                    <a:pt x="982305" y="16037"/>
                  </a:lnTo>
                  <a:lnTo>
                    <a:pt x="1017534" y="58924"/>
                  </a:lnTo>
                  <a:lnTo>
                    <a:pt x="1024799" y="95451"/>
                  </a:lnTo>
                  <a:lnTo>
                    <a:pt x="1024799" y="477247"/>
                  </a:lnTo>
                  <a:lnTo>
                    <a:pt x="1017298" y="514402"/>
                  </a:lnTo>
                  <a:lnTo>
                    <a:pt x="996842" y="544742"/>
                  </a:lnTo>
                  <a:lnTo>
                    <a:pt x="966502" y="565198"/>
                  </a:lnTo>
                  <a:lnTo>
                    <a:pt x="929348" y="572699"/>
                  </a:lnTo>
                  <a:close/>
                </a:path>
              </a:pathLst>
            </a:custGeom>
            <a:solidFill>
              <a:srgbClr val="B4A7D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137599" y="2307675"/>
              <a:ext cx="1024890" cy="572770"/>
            </a:xfrm>
            <a:custGeom>
              <a:avLst/>
              <a:gdLst/>
              <a:ahLst/>
              <a:cxnLst/>
              <a:rect l="l" t="t" r="r" b="b"/>
              <a:pathLst>
                <a:path w="1024890" h="572769">
                  <a:moveTo>
                    <a:pt x="0" y="95451"/>
                  </a:moveTo>
                  <a:lnTo>
                    <a:pt x="7501" y="58297"/>
                  </a:lnTo>
                  <a:lnTo>
                    <a:pt x="27957" y="27957"/>
                  </a:lnTo>
                  <a:lnTo>
                    <a:pt x="58297" y="7501"/>
                  </a:lnTo>
                  <a:lnTo>
                    <a:pt x="95451" y="0"/>
                  </a:lnTo>
                  <a:lnTo>
                    <a:pt x="929348" y="0"/>
                  </a:lnTo>
                  <a:lnTo>
                    <a:pt x="982305" y="16037"/>
                  </a:lnTo>
                  <a:lnTo>
                    <a:pt x="1017534" y="58924"/>
                  </a:lnTo>
                  <a:lnTo>
                    <a:pt x="1024799" y="95451"/>
                  </a:lnTo>
                  <a:lnTo>
                    <a:pt x="1024799" y="477247"/>
                  </a:lnTo>
                  <a:lnTo>
                    <a:pt x="1017298" y="514402"/>
                  </a:lnTo>
                  <a:lnTo>
                    <a:pt x="996842" y="544742"/>
                  </a:lnTo>
                  <a:lnTo>
                    <a:pt x="966502" y="565198"/>
                  </a:lnTo>
                  <a:lnTo>
                    <a:pt x="929348" y="572699"/>
                  </a:lnTo>
                  <a:lnTo>
                    <a:pt x="95451" y="572699"/>
                  </a:lnTo>
                  <a:lnTo>
                    <a:pt x="58297" y="565198"/>
                  </a:lnTo>
                  <a:lnTo>
                    <a:pt x="27957" y="544742"/>
                  </a:lnTo>
                  <a:lnTo>
                    <a:pt x="7501" y="514402"/>
                  </a:lnTo>
                  <a:lnTo>
                    <a:pt x="0" y="477247"/>
                  </a:lnTo>
                  <a:lnTo>
                    <a:pt x="0" y="95451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662827" y="3231794"/>
            <a:ext cx="107526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333" b="1" spc="67" dirty="0">
                <a:latin typeface="Calibri"/>
                <a:cs typeface="Calibri"/>
              </a:rPr>
              <a:t>LIME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spc="13" dirty="0">
                <a:latin typeface="Calibri"/>
                <a:cs typeface="Calibri"/>
              </a:rPr>
              <a:t>(Ribeiro</a:t>
            </a:r>
            <a:r>
              <a:rPr sz="1333" spc="152" dirty="0">
                <a:latin typeface="Calibri"/>
                <a:cs typeface="Calibri"/>
              </a:rPr>
              <a:t> </a:t>
            </a:r>
            <a:r>
              <a:rPr sz="1333" spc="13" dirty="0">
                <a:latin typeface="Calibri"/>
                <a:cs typeface="Calibri"/>
              </a:rPr>
              <a:t>et</a:t>
            </a:r>
            <a:r>
              <a:rPr sz="1333" spc="160" dirty="0">
                <a:latin typeface="Calibri"/>
                <a:cs typeface="Calibri"/>
              </a:rPr>
              <a:t> </a:t>
            </a:r>
            <a:r>
              <a:rPr sz="1333" spc="-27" dirty="0">
                <a:latin typeface="Calibri"/>
                <a:cs typeface="Calibri"/>
              </a:rPr>
              <a:t>al.)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89701" y="4635234"/>
            <a:ext cx="1641687" cy="901700"/>
            <a:chOff x="4642275" y="3476425"/>
            <a:chExt cx="1231265" cy="676275"/>
          </a:xfrm>
        </p:grpSpPr>
        <p:sp>
          <p:nvSpPr>
            <p:cNvPr id="20" name="object 20"/>
            <p:cNvSpPr/>
            <p:nvPr/>
          </p:nvSpPr>
          <p:spPr>
            <a:xfrm>
              <a:off x="4651800" y="3485950"/>
              <a:ext cx="1212215" cy="657225"/>
            </a:xfrm>
            <a:custGeom>
              <a:avLst/>
              <a:gdLst/>
              <a:ahLst/>
              <a:cxnLst/>
              <a:rect l="l" t="t" r="r" b="b"/>
              <a:pathLst>
                <a:path w="1212214" h="657225">
                  <a:moveTo>
                    <a:pt x="1102547" y="656699"/>
                  </a:moveTo>
                  <a:lnTo>
                    <a:pt x="109452" y="656699"/>
                  </a:lnTo>
                  <a:lnTo>
                    <a:pt x="66848" y="648098"/>
                  </a:lnTo>
                  <a:lnTo>
                    <a:pt x="32057" y="624642"/>
                  </a:lnTo>
                  <a:lnTo>
                    <a:pt x="8601" y="589851"/>
                  </a:lnTo>
                  <a:lnTo>
                    <a:pt x="0" y="547247"/>
                  </a:lnTo>
                  <a:lnTo>
                    <a:pt x="0" y="109452"/>
                  </a:lnTo>
                  <a:lnTo>
                    <a:pt x="8601" y="66848"/>
                  </a:lnTo>
                  <a:lnTo>
                    <a:pt x="32057" y="32057"/>
                  </a:lnTo>
                  <a:lnTo>
                    <a:pt x="66848" y="8601"/>
                  </a:lnTo>
                  <a:lnTo>
                    <a:pt x="109452" y="0"/>
                  </a:lnTo>
                  <a:lnTo>
                    <a:pt x="1102547" y="0"/>
                  </a:lnTo>
                  <a:lnTo>
                    <a:pt x="1144433" y="8331"/>
                  </a:lnTo>
                  <a:lnTo>
                    <a:pt x="1179942" y="32057"/>
                  </a:lnTo>
                  <a:lnTo>
                    <a:pt x="1203668" y="67566"/>
                  </a:lnTo>
                  <a:lnTo>
                    <a:pt x="1211999" y="109452"/>
                  </a:lnTo>
                  <a:lnTo>
                    <a:pt x="1211999" y="547247"/>
                  </a:lnTo>
                  <a:lnTo>
                    <a:pt x="1203398" y="589851"/>
                  </a:lnTo>
                  <a:lnTo>
                    <a:pt x="1179942" y="624642"/>
                  </a:lnTo>
                  <a:lnTo>
                    <a:pt x="1145151" y="648098"/>
                  </a:lnTo>
                  <a:lnTo>
                    <a:pt x="1102547" y="6566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651800" y="3485950"/>
              <a:ext cx="1212215" cy="657225"/>
            </a:xfrm>
            <a:custGeom>
              <a:avLst/>
              <a:gdLst/>
              <a:ahLst/>
              <a:cxnLst/>
              <a:rect l="l" t="t" r="r" b="b"/>
              <a:pathLst>
                <a:path w="1212214" h="657225">
                  <a:moveTo>
                    <a:pt x="0" y="109452"/>
                  </a:moveTo>
                  <a:lnTo>
                    <a:pt x="8601" y="66848"/>
                  </a:lnTo>
                  <a:lnTo>
                    <a:pt x="32057" y="32057"/>
                  </a:lnTo>
                  <a:lnTo>
                    <a:pt x="66848" y="8601"/>
                  </a:lnTo>
                  <a:lnTo>
                    <a:pt x="109452" y="0"/>
                  </a:lnTo>
                  <a:lnTo>
                    <a:pt x="1102547" y="0"/>
                  </a:lnTo>
                  <a:lnTo>
                    <a:pt x="1144433" y="8331"/>
                  </a:lnTo>
                  <a:lnTo>
                    <a:pt x="1179942" y="32057"/>
                  </a:lnTo>
                  <a:lnTo>
                    <a:pt x="1203668" y="67566"/>
                  </a:lnTo>
                  <a:lnTo>
                    <a:pt x="1211999" y="109452"/>
                  </a:lnTo>
                  <a:lnTo>
                    <a:pt x="1211999" y="547247"/>
                  </a:lnTo>
                  <a:lnTo>
                    <a:pt x="1203398" y="589851"/>
                  </a:lnTo>
                  <a:lnTo>
                    <a:pt x="1179942" y="624642"/>
                  </a:lnTo>
                  <a:lnTo>
                    <a:pt x="1145151" y="648098"/>
                  </a:lnTo>
                  <a:lnTo>
                    <a:pt x="1102547" y="656699"/>
                  </a:lnTo>
                  <a:lnTo>
                    <a:pt x="109452" y="656699"/>
                  </a:lnTo>
                  <a:lnTo>
                    <a:pt x="66848" y="648098"/>
                  </a:lnTo>
                  <a:lnTo>
                    <a:pt x="32057" y="624642"/>
                  </a:lnTo>
                  <a:lnTo>
                    <a:pt x="8601" y="589851"/>
                  </a:lnTo>
                  <a:lnTo>
                    <a:pt x="0" y="547247"/>
                  </a:lnTo>
                  <a:lnTo>
                    <a:pt x="0" y="109452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72430" y="4858826"/>
            <a:ext cx="1276773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333" b="1" spc="93" dirty="0">
                <a:latin typeface="Calibri"/>
                <a:cs typeface="Calibri"/>
              </a:rPr>
              <a:t>KernelSHAP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spc="67" dirty="0">
                <a:latin typeface="Calibri"/>
                <a:cs typeface="Calibri"/>
              </a:rPr>
              <a:t>(Lundberg</a:t>
            </a:r>
            <a:r>
              <a:rPr sz="1333" spc="80" dirty="0">
                <a:latin typeface="Calibri"/>
                <a:cs typeface="Calibri"/>
              </a:rPr>
              <a:t> </a:t>
            </a:r>
            <a:r>
              <a:rPr sz="1333" dirty="0">
                <a:latin typeface="Calibri"/>
                <a:cs typeface="Calibri"/>
              </a:rPr>
              <a:t>et</a:t>
            </a:r>
            <a:r>
              <a:rPr sz="1333" spc="73" dirty="0">
                <a:latin typeface="Calibri"/>
                <a:cs typeface="Calibri"/>
              </a:rPr>
              <a:t> </a:t>
            </a:r>
            <a:r>
              <a:rPr sz="1333" spc="-27" dirty="0">
                <a:latin typeface="Calibri"/>
                <a:cs typeface="Calibri"/>
              </a:rPr>
              <a:t>al.)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379301" y="4742634"/>
            <a:ext cx="1641687" cy="686645"/>
            <a:chOff x="7034475" y="3556975"/>
            <a:chExt cx="1231265" cy="514984"/>
          </a:xfrm>
        </p:grpSpPr>
        <p:sp>
          <p:nvSpPr>
            <p:cNvPr id="24" name="object 24"/>
            <p:cNvSpPr/>
            <p:nvPr/>
          </p:nvSpPr>
          <p:spPr>
            <a:xfrm>
              <a:off x="7044000" y="3566500"/>
              <a:ext cx="1212215" cy="495934"/>
            </a:xfrm>
            <a:custGeom>
              <a:avLst/>
              <a:gdLst/>
              <a:ahLst/>
              <a:cxnLst/>
              <a:rect l="l" t="t" r="r" b="b"/>
              <a:pathLst>
                <a:path w="1212215" h="495935">
                  <a:moveTo>
                    <a:pt x="1129398" y="495599"/>
                  </a:moveTo>
                  <a:lnTo>
                    <a:pt x="82601" y="495599"/>
                  </a:lnTo>
                  <a:lnTo>
                    <a:pt x="50449" y="489108"/>
                  </a:lnTo>
                  <a:lnTo>
                    <a:pt x="24193" y="471406"/>
                  </a:lnTo>
                  <a:lnTo>
                    <a:pt x="6491" y="445150"/>
                  </a:lnTo>
                  <a:lnTo>
                    <a:pt x="0" y="412998"/>
                  </a:lnTo>
                  <a:lnTo>
                    <a:pt x="0" y="82601"/>
                  </a:lnTo>
                  <a:lnTo>
                    <a:pt x="6491" y="50449"/>
                  </a:lnTo>
                  <a:lnTo>
                    <a:pt x="24193" y="24193"/>
                  </a:lnTo>
                  <a:lnTo>
                    <a:pt x="50449" y="6491"/>
                  </a:lnTo>
                  <a:lnTo>
                    <a:pt x="82601" y="0"/>
                  </a:lnTo>
                  <a:lnTo>
                    <a:pt x="1129398" y="0"/>
                  </a:lnTo>
                  <a:lnTo>
                    <a:pt x="1175225" y="13877"/>
                  </a:lnTo>
                  <a:lnTo>
                    <a:pt x="1205712" y="50991"/>
                  </a:lnTo>
                  <a:lnTo>
                    <a:pt x="1211999" y="82601"/>
                  </a:lnTo>
                  <a:lnTo>
                    <a:pt x="1211999" y="412998"/>
                  </a:lnTo>
                  <a:lnTo>
                    <a:pt x="1205508" y="445150"/>
                  </a:lnTo>
                  <a:lnTo>
                    <a:pt x="1187806" y="471406"/>
                  </a:lnTo>
                  <a:lnTo>
                    <a:pt x="1161550" y="489108"/>
                  </a:lnTo>
                  <a:lnTo>
                    <a:pt x="1129398" y="4955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044000" y="3566500"/>
              <a:ext cx="1212215" cy="495934"/>
            </a:xfrm>
            <a:custGeom>
              <a:avLst/>
              <a:gdLst/>
              <a:ahLst/>
              <a:cxnLst/>
              <a:rect l="l" t="t" r="r" b="b"/>
              <a:pathLst>
                <a:path w="1212215" h="495935">
                  <a:moveTo>
                    <a:pt x="0" y="82601"/>
                  </a:moveTo>
                  <a:lnTo>
                    <a:pt x="6491" y="50449"/>
                  </a:lnTo>
                  <a:lnTo>
                    <a:pt x="24193" y="24193"/>
                  </a:lnTo>
                  <a:lnTo>
                    <a:pt x="50449" y="6491"/>
                  </a:lnTo>
                  <a:lnTo>
                    <a:pt x="82601" y="0"/>
                  </a:lnTo>
                  <a:lnTo>
                    <a:pt x="1129398" y="0"/>
                  </a:lnTo>
                  <a:lnTo>
                    <a:pt x="1175225" y="13877"/>
                  </a:lnTo>
                  <a:lnTo>
                    <a:pt x="1205712" y="50991"/>
                  </a:lnTo>
                  <a:lnTo>
                    <a:pt x="1211999" y="82601"/>
                  </a:lnTo>
                  <a:lnTo>
                    <a:pt x="1211999" y="412998"/>
                  </a:lnTo>
                  <a:lnTo>
                    <a:pt x="1205508" y="445150"/>
                  </a:lnTo>
                  <a:lnTo>
                    <a:pt x="1187806" y="471406"/>
                  </a:lnTo>
                  <a:lnTo>
                    <a:pt x="1161550" y="489108"/>
                  </a:lnTo>
                  <a:lnTo>
                    <a:pt x="1129398" y="495599"/>
                  </a:lnTo>
                  <a:lnTo>
                    <a:pt x="82601" y="495599"/>
                  </a:lnTo>
                  <a:lnTo>
                    <a:pt x="50449" y="489108"/>
                  </a:lnTo>
                  <a:lnTo>
                    <a:pt x="24193" y="471406"/>
                  </a:lnTo>
                  <a:lnTo>
                    <a:pt x="6491" y="445150"/>
                  </a:lnTo>
                  <a:lnTo>
                    <a:pt x="0" y="412998"/>
                  </a:lnTo>
                  <a:lnTo>
                    <a:pt x="0" y="82601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542223" y="4858827"/>
            <a:ext cx="131656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1333" b="1" spc="80" dirty="0">
                <a:latin typeface="Calibri"/>
                <a:cs typeface="Calibri"/>
              </a:rPr>
              <a:t>DeepLift</a:t>
            </a:r>
            <a:endParaRPr sz="1333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33" spc="27" dirty="0">
                <a:latin typeface="Calibri"/>
                <a:cs typeface="Calibri"/>
              </a:rPr>
              <a:t>(Shrikumar</a:t>
            </a:r>
            <a:r>
              <a:rPr sz="1333" spc="160" dirty="0">
                <a:latin typeface="Calibri"/>
                <a:cs typeface="Calibri"/>
              </a:rPr>
              <a:t> </a:t>
            </a:r>
            <a:r>
              <a:rPr sz="1333" spc="27" dirty="0">
                <a:latin typeface="Calibri"/>
                <a:cs typeface="Calibri"/>
              </a:rPr>
              <a:t>et</a:t>
            </a:r>
            <a:r>
              <a:rPr sz="1333" spc="160" dirty="0">
                <a:latin typeface="Calibri"/>
                <a:cs typeface="Calibri"/>
              </a:rPr>
              <a:t> </a:t>
            </a:r>
            <a:r>
              <a:rPr sz="1333" spc="-27" dirty="0">
                <a:latin typeface="Calibri"/>
                <a:cs typeface="Calibri"/>
              </a:rPr>
              <a:t>al.)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959700" y="6155700"/>
            <a:ext cx="6272953" cy="609600"/>
            <a:chOff x="2219774" y="4616775"/>
            <a:chExt cx="4704715" cy="457200"/>
          </a:xfrm>
        </p:grpSpPr>
        <p:sp>
          <p:nvSpPr>
            <p:cNvPr id="28" name="object 28"/>
            <p:cNvSpPr/>
            <p:nvPr/>
          </p:nvSpPr>
          <p:spPr>
            <a:xfrm>
              <a:off x="2229299" y="4626300"/>
              <a:ext cx="4685665" cy="438150"/>
            </a:xfrm>
            <a:custGeom>
              <a:avLst/>
              <a:gdLst/>
              <a:ahLst/>
              <a:cxnLst/>
              <a:rect l="l" t="t" r="r" b="b"/>
              <a:pathLst>
                <a:path w="4685665" h="438150">
                  <a:moveTo>
                    <a:pt x="4612448" y="437699"/>
                  </a:moveTo>
                  <a:lnTo>
                    <a:pt x="72951" y="437699"/>
                  </a:lnTo>
                  <a:lnTo>
                    <a:pt x="44555" y="431967"/>
                  </a:lnTo>
                  <a:lnTo>
                    <a:pt x="21366" y="416333"/>
                  </a:lnTo>
                  <a:lnTo>
                    <a:pt x="5732" y="393144"/>
                  </a:lnTo>
                  <a:lnTo>
                    <a:pt x="0" y="364748"/>
                  </a:lnTo>
                  <a:lnTo>
                    <a:pt x="0" y="72951"/>
                  </a:lnTo>
                  <a:lnTo>
                    <a:pt x="5732" y="44555"/>
                  </a:lnTo>
                  <a:lnTo>
                    <a:pt x="21367" y="21366"/>
                  </a:lnTo>
                  <a:lnTo>
                    <a:pt x="44555" y="5732"/>
                  </a:lnTo>
                  <a:lnTo>
                    <a:pt x="72951" y="0"/>
                  </a:lnTo>
                  <a:lnTo>
                    <a:pt x="4612448" y="0"/>
                  </a:lnTo>
                  <a:lnTo>
                    <a:pt x="4652921" y="12256"/>
                  </a:lnTo>
                  <a:lnTo>
                    <a:pt x="4679846" y="45034"/>
                  </a:lnTo>
                  <a:lnTo>
                    <a:pt x="4685399" y="72951"/>
                  </a:lnTo>
                  <a:lnTo>
                    <a:pt x="4685399" y="364748"/>
                  </a:lnTo>
                  <a:lnTo>
                    <a:pt x="4679667" y="393144"/>
                  </a:lnTo>
                  <a:lnTo>
                    <a:pt x="4664032" y="416333"/>
                  </a:lnTo>
                  <a:lnTo>
                    <a:pt x="4640844" y="431967"/>
                  </a:lnTo>
                  <a:lnTo>
                    <a:pt x="4612448" y="437699"/>
                  </a:lnTo>
                  <a:close/>
                </a:path>
              </a:pathLst>
            </a:custGeom>
            <a:solidFill>
              <a:srgbClr val="93C47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229299" y="4626300"/>
              <a:ext cx="4685665" cy="438150"/>
            </a:xfrm>
            <a:custGeom>
              <a:avLst/>
              <a:gdLst/>
              <a:ahLst/>
              <a:cxnLst/>
              <a:rect l="l" t="t" r="r" b="b"/>
              <a:pathLst>
                <a:path w="4685665" h="438150">
                  <a:moveTo>
                    <a:pt x="0" y="72951"/>
                  </a:moveTo>
                  <a:lnTo>
                    <a:pt x="5732" y="44555"/>
                  </a:lnTo>
                  <a:lnTo>
                    <a:pt x="21366" y="21366"/>
                  </a:lnTo>
                  <a:lnTo>
                    <a:pt x="44555" y="5732"/>
                  </a:lnTo>
                  <a:lnTo>
                    <a:pt x="72951" y="0"/>
                  </a:lnTo>
                  <a:lnTo>
                    <a:pt x="4612448" y="0"/>
                  </a:lnTo>
                  <a:lnTo>
                    <a:pt x="4652921" y="12256"/>
                  </a:lnTo>
                  <a:lnTo>
                    <a:pt x="4679846" y="45034"/>
                  </a:lnTo>
                  <a:lnTo>
                    <a:pt x="4685399" y="72951"/>
                  </a:lnTo>
                  <a:lnTo>
                    <a:pt x="4685399" y="364748"/>
                  </a:lnTo>
                  <a:lnTo>
                    <a:pt x="4679667" y="393144"/>
                  </a:lnTo>
                  <a:lnTo>
                    <a:pt x="4664032" y="416333"/>
                  </a:lnTo>
                  <a:lnTo>
                    <a:pt x="4640844" y="431967"/>
                  </a:lnTo>
                  <a:lnTo>
                    <a:pt x="4612448" y="437699"/>
                  </a:lnTo>
                  <a:lnTo>
                    <a:pt x="72951" y="437699"/>
                  </a:lnTo>
                  <a:lnTo>
                    <a:pt x="44555" y="431967"/>
                  </a:lnTo>
                  <a:lnTo>
                    <a:pt x="21366" y="416333"/>
                  </a:lnTo>
                  <a:lnTo>
                    <a:pt x="5732" y="393144"/>
                  </a:lnTo>
                  <a:lnTo>
                    <a:pt x="0" y="364748"/>
                  </a:lnTo>
                  <a:lnTo>
                    <a:pt x="0" y="72951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753206" y="6226520"/>
            <a:ext cx="2687319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233" dirty="0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sz="2667" b="1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667" b="1" spc="193" dirty="0">
                <a:solidFill>
                  <a:srgbClr val="595959"/>
                </a:solidFill>
                <a:latin typeface="Calibri"/>
                <a:cs typeface="Calibri"/>
              </a:rPr>
              <a:t>many</a:t>
            </a:r>
            <a:r>
              <a:rPr sz="2667" b="1" spc="4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667" b="1" spc="107" dirty="0">
                <a:solidFill>
                  <a:srgbClr val="595959"/>
                </a:solidFill>
                <a:latin typeface="Calibri"/>
                <a:cs typeface="Calibri"/>
              </a:rPr>
              <a:t>more!</a:t>
            </a:r>
            <a:endParaRPr sz="2667">
              <a:latin typeface="Calibri"/>
              <a:cs typeface="Calibri"/>
            </a:endParaRP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5DD63642-0563-E6A1-A8B5-1856E8D82290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Appendix #1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8" y="637236"/>
            <a:ext cx="10485232" cy="697627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50799">
              <a:lnSpc>
                <a:spcPct val="100000"/>
              </a:lnSpc>
              <a:spcBef>
                <a:spcPts val="160"/>
              </a:spcBef>
            </a:pPr>
            <a:r>
              <a:rPr spc="347" dirty="0"/>
              <a:t>CNNs</a:t>
            </a:r>
            <a:r>
              <a:rPr spc="27" dirty="0"/>
              <a:t> </a:t>
            </a:r>
            <a:r>
              <a:rPr spc="133" dirty="0"/>
              <a:t>vs.</a:t>
            </a:r>
            <a:r>
              <a:rPr spc="-100" dirty="0"/>
              <a:t> </a:t>
            </a:r>
            <a:r>
              <a:rPr spc="127" dirty="0"/>
              <a:t>Transformers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968" y="1591309"/>
            <a:ext cx="10173545" cy="16842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233" dirty="0">
                <a:solidFill>
                  <a:srgbClr val="595959"/>
                </a:solidFill>
                <a:latin typeface="Calibri"/>
                <a:cs typeface="Calibri"/>
              </a:rPr>
              <a:t>CNNs</a:t>
            </a:r>
            <a:r>
              <a:rPr sz="24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20" dirty="0">
                <a:solidFill>
                  <a:srgbClr val="595959"/>
                </a:solidFill>
                <a:latin typeface="Calibri"/>
                <a:cs typeface="Calibri"/>
              </a:rPr>
              <a:t>and</a:t>
            </a:r>
            <a:r>
              <a:rPr sz="2400" spc="-6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Transformers</a:t>
            </a:r>
            <a:r>
              <a:rPr sz="2400" spc="4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595959"/>
                </a:solidFill>
                <a:latin typeface="Calibri"/>
                <a:cs typeface="Calibri"/>
              </a:rPr>
              <a:t>differ</a:t>
            </a:r>
            <a:r>
              <a:rPr sz="2400" spc="4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significantly</a:t>
            </a:r>
            <a:r>
              <a:rPr sz="24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sz="2400" spc="4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sz="2400" spc="4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595959"/>
                </a:solidFill>
                <a:latin typeface="Calibri"/>
                <a:cs typeface="Calibri"/>
              </a:rPr>
              <a:t>architecture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27"/>
              </a:spcBef>
            </a:pPr>
            <a:endParaRPr sz="2467">
              <a:latin typeface="Calibri"/>
              <a:cs typeface="Calibri"/>
            </a:endParaRPr>
          </a:p>
          <a:p>
            <a:pPr marL="16933">
              <a:tabLst>
                <a:tab pos="625671" algn="l"/>
              </a:tabLst>
            </a:pPr>
            <a:r>
              <a:rPr sz="2400" b="1" spc="-67" dirty="0">
                <a:solidFill>
                  <a:srgbClr val="393939"/>
                </a:solidFill>
                <a:latin typeface="MS PGothic"/>
                <a:cs typeface="MS PGothic"/>
              </a:rPr>
              <a:t>〇</a:t>
            </a:r>
            <a:r>
              <a:rPr sz="2400" b="1" dirty="0">
                <a:solidFill>
                  <a:srgbClr val="393939"/>
                </a:solidFill>
                <a:latin typeface="MS PGothic"/>
                <a:cs typeface="MS PGothic"/>
              </a:rPr>
              <a:t>	</a:t>
            </a:r>
            <a:r>
              <a:rPr sz="2400" dirty="0">
                <a:solidFill>
                  <a:srgbClr val="595959"/>
                </a:solidFill>
                <a:latin typeface="Calibri"/>
                <a:cs typeface="Calibri"/>
              </a:rPr>
              <a:t>Attention</a:t>
            </a:r>
            <a:r>
              <a:rPr sz="2400" spc="26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87" dirty="0">
                <a:solidFill>
                  <a:srgbClr val="595959"/>
                </a:solidFill>
                <a:latin typeface="Calibri"/>
                <a:cs typeface="Calibri"/>
              </a:rPr>
              <a:t>vs.</a:t>
            </a:r>
            <a:r>
              <a:rPr sz="2400" spc="272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67" dirty="0">
                <a:solidFill>
                  <a:srgbClr val="FF0000"/>
                </a:solidFill>
                <a:latin typeface="Calibri"/>
                <a:cs typeface="Calibri"/>
              </a:rPr>
              <a:t>convolution</a:t>
            </a:r>
            <a:r>
              <a:rPr sz="2400" spc="67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6933">
              <a:spcBef>
                <a:spcPts val="1440"/>
              </a:spcBef>
              <a:tabLst>
                <a:tab pos="625671" algn="l"/>
              </a:tabLst>
            </a:pPr>
            <a:r>
              <a:rPr sz="2400" b="1" spc="-67" dirty="0">
                <a:solidFill>
                  <a:srgbClr val="595959"/>
                </a:solidFill>
                <a:latin typeface="MS PGothic"/>
                <a:cs typeface="MS PGothic"/>
              </a:rPr>
              <a:t>〇</a:t>
            </a:r>
            <a:r>
              <a:rPr sz="2400" b="1" dirty="0">
                <a:solidFill>
                  <a:srgbClr val="595959"/>
                </a:solidFill>
                <a:latin typeface="MS PGothic"/>
                <a:cs typeface="MS PGothic"/>
              </a:rPr>
              <a:t>	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For</a:t>
            </a:r>
            <a:r>
              <a:rPr sz="2400" spc="-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13" dirty="0">
                <a:solidFill>
                  <a:srgbClr val="595959"/>
                </a:solidFill>
                <a:latin typeface="Calibri"/>
                <a:cs typeface="Calibri"/>
              </a:rPr>
              <a:t>Transformers-</a:t>
            </a:r>
            <a:r>
              <a:rPr sz="24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60" dirty="0">
                <a:solidFill>
                  <a:srgbClr val="595959"/>
                </a:solidFill>
                <a:latin typeface="Calibri"/>
                <a:cs typeface="Calibri"/>
              </a:rPr>
              <a:t>classification</a:t>
            </a:r>
            <a:r>
              <a:rPr sz="2400" b="1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60" dirty="0">
                <a:solidFill>
                  <a:srgbClr val="595959"/>
                </a:solidFill>
                <a:latin typeface="Calibri"/>
                <a:cs typeface="Calibri"/>
              </a:rPr>
              <a:t>is</a:t>
            </a:r>
            <a:r>
              <a:rPr sz="2400" b="1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73" dirty="0">
                <a:solidFill>
                  <a:srgbClr val="595959"/>
                </a:solidFill>
                <a:latin typeface="Calibri"/>
                <a:cs typeface="Calibri"/>
              </a:rPr>
              <a:t>mostly</a:t>
            </a:r>
            <a:r>
              <a:rPr sz="2400" b="1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52" dirty="0">
                <a:solidFill>
                  <a:srgbClr val="595959"/>
                </a:solidFill>
                <a:latin typeface="Calibri"/>
                <a:cs typeface="Calibri"/>
              </a:rPr>
              <a:t>obtained</a:t>
            </a:r>
            <a:r>
              <a:rPr sz="2400" b="1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207" dirty="0">
                <a:solidFill>
                  <a:srgbClr val="595959"/>
                </a:solidFill>
                <a:latin typeface="Calibri"/>
                <a:cs typeface="Calibri"/>
              </a:rPr>
              <a:t>by</a:t>
            </a:r>
            <a:r>
              <a:rPr sz="2400" b="1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52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400" b="1" spc="-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360" dirty="0">
                <a:solidFill>
                  <a:srgbClr val="595959"/>
                </a:solidFill>
                <a:latin typeface="Calibri"/>
                <a:cs typeface="Calibri"/>
              </a:rPr>
              <a:t>CLS</a:t>
            </a:r>
            <a:r>
              <a:rPr sz="2400" b="1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20" dirty="0">
                <a:solidFill>
                  <a:srgbClr val="595959"/>
                </a:solidFill>
                <a:latin typeface="Calibri"/>
                <a:cs typeface="Calibri"/>
              </a:rPr>
              <a:t>token.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867" y="6546238"/>
            <a:ext cx="5298439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Transformer</a:t>
            </a:r>
            <a:r>
              <a:rPr sz="1200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Interpretability</a:t>
            </a:r>
            <a:r>
              <a:rPr sz="1200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Beyond Attention</a:t>
            </a:r>
            <a:r>
              <a:rPr sz="1200" spc="1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Visualization,</a:t>
            </a:r>
            <a:r>
              <a:rPr sz="1200" spc="4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595959"/>
                </a:solidFill>
                <a:latin typeface="Calibri"/>
                <a:cs typeface="Calibri"/>
              </a:rPr>
              <a:t>Chefer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et</a:t>
            </a:r>
            <a:r>
              <a:rPr sz="1200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13" dirty="0">
                <a:solidFill>
                  <a:srgbClr val="595959"/>
                </a:solidFill>
                <a:latin typeface="Calibri"/>
                <a:cs typeface="Calibri"/>
              </a:rPr>
              <a:t>al.,</a:t>
            </a:r>
            <a:r>
              <a:rPr sz="1200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-27" dirty="0">
                <a:solidFill>
                  <a:srgbClr val="595959"/>
                </a:solidFill>
                <a:latin typeface="Calibri"/>
                <a:cs typeface="Calibri"/>
              </a:rPr>
              <a:t>2021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0326" y="3428852"/>
            <a:ext cx="3348257" cy="30459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94473-B590-9931-0E0A-80BBE0C742C5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Appendix #1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7" y="710801"/>
            <a:ext cx="8923133" cy="697627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50799">
              <a:lnSpc>
                <a:spcPct val="100000"/>
              </a:lnSpc>
              <a:spcBef>
                <a:spcPts val="160"/>
              </a:spcBef>
            </a:pPr>
            <a:r>
              <a:rPr spc="127" dirty="0"/>
              <a:t>Solution</a:t>
            </a:r>
            <a:r>
              <a:rPr spc="40" dirty="0"/>
              <a:t> </a:t>
            </a:r>
            <a:r>
              <a:rPr spc="173" dirty="0"/>
              <a:t>#1-</a:t>
            </a:r>
            <a:r>
              <a:rPr spc="-53" dirty="0"/>
              <a:t> </a:t>
            </a:r>
            <a:r>
              <a:rPr spc="87" dirty="0"/>
              <a:t>Attention</a:t>
            </a:r>
            <a:r>
              <a:rPr spc="47" dirty="0"/>
              <a:t> </a:t>
            </a:r>
            <a:r>
              <a:rPr spc="73" dirty="0"/>
              <a:t>Rollout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967" y="1598928"/>
            <a:ext cx="10956712" cy="1621833"/>
          </a:xfrm>
          <a:prstGeom prst="rect">
            <a:avLst/>
          </a:prstGeom>
        </p:spPr>
        <p:txBody>
          <a:bodyPr vert="horz" wrap="square" lIns="0" tIns="199813" rIns="0" bIns="0" rtlCol="0">
            <a:spAutoFit/>
          </a:bodyPr>
          <a:lstStyle/>
          <a:p>
            <a:pPr marL="16933">
              <a:spcBef>
                <a:spcPts val="1573"/>
              </a:spcBef>
              <a:tabLst>
                <a:tab pos="625671" algn="l"/>
              </a:tabLst>
            </a:pPr>
            <a:r>
              <a:rPr sz="2400" b="1" spc="-67" dirty="0">
                <a:solidFill>
                  <a:srgbClr val="595959"/>
                </a:solidFill>
                <a:latin typeface="MS PGothic"/>
                <a:cs typeface="MS PGothic"/>
              </a:rPr>
              <a:t>〇</a:t>
            </a:r>
            <a:r>
              <a:rPr sz="2400" b="1" dirty="0">
                <a:solidFill>
                  <a:srgbClr val="595959"/>
                </a:solidFill>
                <a:latin typeface="MS PGothic"/>
                <a:cs typeface="MS PGothic"/>
              </a:rPr>
              <a:t>	</a:t>
            </a:r>
            <a:r>
              <a:rPr sz="2400" spc="133" dirty="0">
                <a:solidFill>
                  <a:srgbClr val="595959"/>
                </a:solidFill>
                <a:latin typeface="Calibri"/>
                <a:cs typeface="Calibri"/>
              </a:rPr>
              <a:t>Aggregation</a:t>
            </a:r>
            <a:r>
              <a:rPr sz="2400" spc="4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47" dirty="0">
                <a:solidFill>
                  <a:srgbClr val="595959"/>
                </a:solidFill>
                <a:latin typeface="Calibri"/>
                <a:cs typeface="Calibri"/>
              </a:rPr>
              <a:t>across</a:t>
            </a:r>
            <a:r>
              <a:rPr sz="2400" spc="4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595959"/>
                </a:solidFill>
                <a:latin typeface="Calibri"/>
                <a:cs typeface="Calibri"/>
              </a:rPr>
              <a:t>heads:</a:t>
            </a:r>
            <a:r>
              <a:rPr sz="2400" spc="5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52" dirty="0">
                <a:solidFill>
                  <a:srgbClr val="595959"/>
                </a:solidFill>
                <a:latin typeface="Calibri"/>
                <a:cs typeface="Calibri"/>
              </a:rPr>
              <a:t>averaging</a:t>
            </a:r>
            <a:r>
              <a:rPr sz="2400" spc="152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 marL="626518" marR="6773" indent="-609585">
              <a:lnSpc>
                <a:spcPct val="150000"/>
              </a:lnSpc>
              <a:tabLst>
                <a:tab pos="625671" algn="l"/>
              </a:tabLst>
            </a:pPr>
            <a:r>
              <a:rPr sz="2400" b="1" spc="-67" dirty="0">
                <a:solidFill>
                  <a:srgbClr val="595959"/>
                </a:solidFill>
                <a:latin typeface="MS PGothic"/>
                <a:cs typeface="MS PGothic"/>
              </a:rPr>
              <a:t>〇</a:t>
            </a:r>
            <a:r>
              <a:rPr sz="2400" b="1" dirty="0">
                <a:solidFill>
                  <a:srgbClr val="595959"/>
                </a:solidFill>
                <a:latin typeface="MS PGothic"/>
                <a:cs typeface="MS PGothic"/>
              </a:rPr>
              <a:t>	</a:t>
            </a:r>
            <a:r>
              <a:rPr sz="2400" spc="133" dirty="0">
                <a:solidFill>
                  <a:srgbClr val="595959"/>
                </a:solidFill>
                <a:latin typeface="Calibri"/>
                <a:cs typeface="Calibri"/>
              </a:rPr>
              <a:t>Aggregation</a:t>
            </a:r>
            <a:r>
              <a:rPr sz="2400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47" dirty="0">
                <a:solidFill>
                  <a:srgbClr val="595959"/>
                </a:solidFill>
                <a:latin typeface="Calibri"/>
                <a:cs typeface="Calibri"/>
              </a:rPr>
              <a:t>across</a:t>
            </a:r>
            <a:r>
              <a:rPr sz="2400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95959"/>
                </a:solidFill>
                <a:latin typeface="Calibri"/>
                <a:cs typeface="Calibri"/>
              </a:rPr>
              <a:t>layers:</a:t>
            </a:r>
            <a:r>
              <a:rPr sz="2400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47" dirty="0">
                <a:solidFill>
                  <a:srgbClr val="595959"/>
                </a:solidFill>
                <a:latin typeface="Calibri"/>
                <a:cs typeface="Calibri"/>
              </a:rPr>
              <a:t>matrix</a:t>
            </a:r>
            <a:r>
              <a:rPr sz="2400" b="1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33" dirty="0">
                <a:solidFill>
                  <a:srgbClr val="595959"/>
                </a:solidFill>
                <a:latin typeface="Calibri"/>
                <a:cs typeface="Calibri"/>
              </a:rPr>
              <a:t>multiplication</a:t>
            </a:r>
            <a:r>
              <a:rPr sz="2400" b="1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80" dirty="0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sz="2400" b="1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73" dirty="0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sz="2400" b="1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07" dirty="0">
                <a:solidFill>
                  <a:srgbClr val="595959"/>
                </a:solidFill>
                <a:latin typeface="Calibri"/>
                <a:cs typeface="Calibri"/>
              </a:rPr>
              <a:t>attention</a:t>
            </a:r>
            <a:r>
              <a:rPr sz="2400" b="1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200" dirty="0">
                <a:solidFill>
                  <a:srgbClr val="595959"/>
                </a:solidFill>
                <a:latin typeface="Calibri"/>
                <a:cs typeface="Calibri"/>
              </a:rPr>
              <a:t>maps</a:t>
            </a:r>
            <a:r>
              <a:rPr sz="2400" b="1" spc="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13" dirty="0">
                <a:solidFill>
                  <a:srgbClr val="595959"/>
                </a:solidFill>
                <a:latin typeface="Calibri"/>
                <a:cs typeface="Calibri"/>
              </a:rPr>
              <a:t>to </a:t>
            </a:r>
            <a:r>
              <a:rPr sz="2400" b="1" spc="193" dirty="0">
                <a:solidFill>
                  <a:srgbClr val="595959"/>
                </a:solidFill>
                <a:latin typeface="Calibri"/>
                <a:cs typeface="Calibri"/>
              </a:rPr>
              <a:t>track</a:t>
            </a:r>
            <a:r>
              <a:rPr sz="2400" b="1" spc="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40" dirty="0">
                <a:solidFill>
                  <a:srgbClr val="595959"/>
                </a:solidFill>
                <a:latin typeface="Calibri"/>
                <a:cs typeface="Calibri"/>
              </a:rPr>
              <a:t>context.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867" y="6546238"/>
            <a:ext cx="422402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Quantifying</a:t>
            </a:r>
            <a:r>
              <a:rPr sz="1200" spc="2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Attention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Flow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sz="1200" spc="17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Transformers,</a:t>
            </a:r>
            <a:r>
              <a:rPr sz="1200" spc="2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Abnar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et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al.,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595959"/>
                </a:solidFill>
                <a:latin typeface="Calibri"/>
                <a:cs typeface="Calibri"/>
              </a:rPr>
              <a:t>2020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A40DFDC-2479-F99B-1C49-2F66955DAF5F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Appendix #1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645293"/>
            <a:ext cx="9702800" cy="533416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50799">
              <a:lnSpc>
                <a:spcPct val="100000"/>
              </a:lnSpc>
              <a:spcBef>
                <a:spcPts val="160"/>
              </a:spcBef>
            </a:pPr>
            <a:r>
              <a:rPr spc="127" dirty="0"/>
              <a:t>Solution</a:t>
            </a:r>
            <a:r>
              <a:rPr spc="40" dirty="0"/>
              <a:t> </a:t>
            </a:r>
            <a:r>
              <a:rPr spc="173" dirty="0"/>
              <a:t>#1-</a:t>
            </a:r>
            <a:r>
              <a:rPr spc="-53" dirty="0"/>
              <a:t> </a:t>
            </a:r>
            <a:r>
              <a:rPr spc="87" dirty="0"/>
              <a:t>Attention</a:t>
            </a:r>
            <a:r>
              <a:rPr spc="47" dirty="0"/>
              <a:t> </a:t>
            </a:r>
            <a:r>
              <a:rPr spc="73" dirty="0"/>
              <a:t>Rollout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5867" y="6551419"/>
            <a:ext cx="4346787" cy="19663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200" spc="40" dirty="0">
                <a:solidFill>
                  <a:srgbClr val="595959"/>
                </a:solidFill>
                <a:latin typeface="Calibri"/>
                <a:cs typeface="Calibri"/>
              </a:rPr>
              <a:t>Quantifying</a:t>
            </a:r>
            <a:r>
              <a:rPr sz="12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Attention</a:t>
            </a:r>
            <a:r>
              <a:rPr sz="12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595959"/>
                </a:solidFill>
                <a:latin typeface="Calibri"/>
                <a:cs typeface="Calibri"/>
              </a:rPr>
              <a:t>Flow</a:t>
            </a:r>
            <a:r>
              <a:rPr sz="12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sz="1200" spc="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595959"/>
                </a:solidFill>
                <a:latin typeface="Calibri"/>
                <a:cs typeface="Calibri"/>
              </a:rPr>
              <a:t>Transformers-</a:t>
            </a:r>
            <a:r>
              <a:rPr sz="12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595959"/>
                </a:solidFill>
                <a:latin typeface="Calibri"/>
                <a:cs typeface="Calibri"/>
              </a:rPr>
              <a:t>Blog, Samira </a:t>
            </a:r>
            <a:r>
              <a:rPr sz="1200" spc="-27" dirty="0">
                <a:solidFill>
                  <a:srgbClr val="595959"/>
                </a:solidFill>
                <a:latin typeface="Calibri"/>
                <a:cs typeface="Calibri"/>
              </a:rPr>
              <a:t>Abnar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964472-903F-8B27-1954-83C6215CF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197" y="1178709"/>
            <a:ext cx="6017606" cy="511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EA9D4727-9C3B-2F5A-7245-BCB97148DD88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Appendix #1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300" y="879671"/>
            <a:ext cx="10071100" cy="533416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50799">
              <a:lnSpc>
                <a:spcPct val="100000"/>
              </a:lnSpc>
              <a:spcBef>
                <a:spcPts val="160"/>
              </a:spcBef>
            </a:pPr>
            <a:r>
              <a:rPr spc="127" dirty="0"/>
              <a:t>Solution</a:t>
            </a:r>
            <a:r>
              <a:rPr spc="40" dirty="0"/>
              <a:t> </a:t>
            </a:r>
            <a:r>
              <a:rPr spc="173" dirty="0"/>
              <a:t>#1-</a:t>
            </a:r>
            <a:r>
              <a:rPr spc="-53" dirty="0"/>
              <a:t> </a:t>
            </a:r>
            <a:r>
              <a:rPr spc="87" dirty="0"/>
              <a:t>Attention</a:t>
            </a:r>
            <a:r>
              <a:rPr spc="47" dirty="0"/>
              <a:t> </a:t>
            </a:r>
            <a:r>
              <a:rPr spc="73" dirty="0"/>
              <a:t>Rollout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2067" y="1571299"/>
            <a:ext cx="6565731" cy="4555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5867" y="6551419"/>
            <a:ext cx="4346787" cy="19663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200" spc="40" dirty="0">
                <a:solidFill>
                  <a:srgbClr val="595959"/>
                </a:solidFill>
                <a:latin typeface="Calibri"/>
                <a:cs typeface="Calibri"/>
              </a:rPr>
              <a:t>Quantifying</a:t>
            </a:r>
            <a:r>
              <a:rPr sz="12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Attention</a:t>
            </a:r>
            <a:r>
              <a:rPr sz="12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595959"/>
                </a:solidFill>
                <a:latin typeface="Calibri"/>
                <a:cs typeface="Calibri"/>
              </a:rPr>
              <a:t>Flow</a:t>
            </a:r>
            <a:r>
              <a:rPr sz="12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sz="1200" spc="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595959"/>
                </a:solidFill>
                <a:latin typeface="Calibri"/>
                <a:cs typeface="Calibri"/>
              </a:rPr>
              <a:t>Transformers-</a:t>
            </a:r>
            <a:r>
              <a:rPr sz="12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40" dirty="0">
                <a:solidFill>
                  <a:srgbClr val="595959"/>
                </a:solidFill>
                <a:latin typeface="Calibri"/>
                <a:cs typeface="Calibri"/>
              </a:rPr>
              <a:t>Blog, Samira </a:t>
            </a:r>
            <a:r>
              <a:rPr sz="1200" spc="-27" dirty="0">
                <a:solidFill>
                  <a:srgbClr val="595959"/>
                </a:solidFill>
                <a:latin typeface="Calibri"/>
                <a:cs typeface="Calibri"/>
              </a:rPr>
              <a:t>Abnar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D31FFE-0660-C567-C9D7-C58294AE3622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Appendix #1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868" y="738133"/>
            <a:ext cx="9329533" cy="697627"/>
          </a:xfrm>
          <a:prstGeom prst="rect">
            <a:avLst/>
          </a:prstGeom>
        </p:spPr>
        <p:txBody>
          <a:bodyPr vert="horz" wrap="square" lIns="0" tIns="20320" rIns="0" bIns="0" rtlCol="0" anchor="ctr">
            <a:spAutoFit/>
          </a:bodyPr>
          <a:lstStyle/>
          <a:p>
            <a:pPr marL="50799">
              <a:lnSpc>
                <a:spcPct val="100000"/>
              </a:lnSpc>
              <a:spcBef>
                <a:spcPts val="160"/>
              </a:spcBef>
            </a:pPr>
            <a:r>
              <a:rPr spc="127" dirty="0"/>
              <a:t>Solution</a:t>
            </a:r>
            <a:r>
              <a:rPr spc="40" dirty="0"/>
              <a:t> </a:t>
            </a:r>
            <a:r>
              <a:rPr spc="173" dirty="0"/>
              <a:t>#1-</a:t>
            </a:r>
            <a:r>
              <a:rPr spc="-53" dirty="0"/>
              <a:t> </a:t>
            </a:r>
            <a:r>
              <a:rPr spc="87" dirty="0"/>
              <a:t>Attention</a:t>
            </a:r>
            <a:r>
              <a:rPr spc="47" dirty="0"/>
              <a:t> </a:t>
            </a:r>
            <a:r>
              <a:rPr spc="73" dirty="0"/>
              <a:t>Rollout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2967" y="1408428"/>
            <a:ext cx="11013440" cy="2170701"/>
          </a:xfrm>
          <a:prstGeom prst="rect">
            <a:avLst/>
          </a:prstGeom>
        </p:spPr>
        <p:txBody>
          <a:bodyPr vert="horz" wrap="square" lIns="0" tIns="199813" rIns="0" bIns="0" rtlCol="0">
            <a:spAutoFit/>
          </a:bodyPr>
          <a:lstStyle/>
          <a:p>
            <a:pPr marL="16933">
              <a:spcBef>
                <a:spcPts val="1573"/>
              </a:spcBef>
              <a:tabLst>
                <a:tab pos="625671" algn="l"/>
              </a:tabLst>
            </a:pPr>
            <a:r>
              <a:rPr sz="2400" b="1" spc="-67" dirty="0">
                <a:solidFill>
                  <a:srgbClr val="595959"/>
                </a:solidFill>
                <a:latin typeface="MS PGothic"/>
                <a:cs typeface="MS PGothic"/>
              </a:rPr>
              <a:t>〇</a:t>
            </a:r>
            <a:r>
              <a:rPr sz="2400" b="1" dirty="0">
                <a:solidFill>
                  <a:srgbClr val="595959"/>
                </a:solidFill>
                <a:latin typeface="MS PGothic"/>
                <a:cs typeface="MS PGothic"/>
              </a:rPr>
              <a:t>	</a:t>
            </a:r>
            <a:r>
              <a:rPr sz="2400" spc="133" dirty="0">
                <a:solidFill>
                  <a:srgbClr val="595959"/>
                </a:solidFill>
                <a:latin typeface="Calibri"/>
                <a:cs typeface="Calibri"/>
              </a:rPr>
              <a:t>Aggregation</a:t>
            </a:r>
            <a:r>
              <a:rPr sz="2400" spc="8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47" dirty="0">
                <a:solidFill>
                  <a:srgbClr val="595959"/>
                </a:solidFill>
                <a:latin typeface="Calibri"/>
                <a:cs typeface="Calibri"/>
              </a:rPr>
              <a:t>across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95959"/>
                </a:solidFill>
                <a:latin typeface="Calibri"/>
                <a:cs typeface="Calibri"/>
              </a:rPr>
              <a:t>layers: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47" dirty="0">
                <a:solidFill>
                  <a:srgbClr val="595959"/>
                </a:solidFill>
                <a:latin typeface="Calibri"/>
                <a:cs typeface="Calibri"/>
              </a:rPr>
              <a:t>matrix</a:t>
            </a:r>
            <a:r>
              <a:rPr sz="2400" b="1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33" dirty="0">
                <a:solidFill>
                  <a:srgbClr val="595959"/>
                </a:solidFill>
                <a:latin typeface="Calibri"/>
                <a:cs typeface="Calibri"/>
              </a:rPr>
              <a:t>multiplication</a:t>
            </a:r>
            <a:r>
              <a:rPr sz="2400" b="1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47" dirty="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sz="2400" b="1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93" dirty="0">
                <a:solidFill>
                  <a:srgbClr val="595959"/>
                </a:solidFill>
                <a:latin typeface="Calibri"/>
                <a:cs typeface="Calibri"/>
              </a:rPr>
              <a:t>track</a:t>
            </a:r>
            <a:r>
              <a:rPr sz="2400" b="1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b="1" spc="140" dirty="0">
                <a:solidFill>
                  <a:srgbClr val="595959"/>
                </a:solidFill>
                <a:latin typeface="Calibri"/>
                <a:cs typeface="Calibri"/>
              </a:rPr>
              <a:t>context:</a:t>
            </a:r>
            <a:endParaRPr sz="2400" dirty="0">
              <a:latin typeface="Calibri"/>
              <a:cs typeface="Calibri"/>
            </a:endParaRPr>
          </a:p>
          <a:p>
            <a:pPr marL="1235256" indent="-488514">
              <a:spcBef>
                <a:spcPts val="1440"/>
              </a:spcBef>
              <a:buFont typeface="Arial"/>
              <a:buChar char="○"/>
              <a:tabLst>
                <a:tab pos="1235256" algn="l"/>
              </a:tabLst>
            </a:pPr>
            <a:r>
              <a:rPr sz="2400" spc="120" dirty="0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sz="2400" spc="8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95959"/>
                </a:solidFill>
                <a:latin typeface="Calibri"/>
                <a:cs typeface="Calibri"/>
              </a:rPr>
              <a:t>attention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52" dirty="0">
                <a:solidFill>
                  <a:srgbClr val="595959"/>
                </a:solidFill>
                <a:latin typeface="Calibri"/>
                <a:cs typeface="Calibri"/>
              </a:rPr>
              <a:t>maps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47" dirty="0">
                <a:solidFill>
                  <a:srgbClr val="595959"/>
                </a:solidFill>
                <a:latin typeface="Calibri"/>
                <a:cs typeface="Calibri"/>
              </a:rPr>
              <a:t>of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95959"/>
                </a:solidFill>
                <a:latin typeface="Calibri"/>
                <a:cs typeface="Calibri"/>
              </a:rPr>
              <a:t>all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73" dirty="0">
                <a:solidFill>
                  <a:srgbClr val="595959"/>
                </a:solidFill>
                <a:latin typeface="Calibri"/>
                <a:cs typeface="Calibri"/>
              </a:rPr>
              <a:t>layers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87" dirty="0">
                <a:solidFill>
                  <a:srgbClr val="595959"/>
                </a:solidFill>
                <a:latin typeface="Calibri"/>
                <a:cs typeface="Calibri"/>
              </a:rPr>
              <a:t>are</a:t>
            </a:r>
            <a:r>
              <a:rPr sz="2400" spc="9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47" dirty="0">
                <a:solidFill>
                  <a:srgbClr val="595959"/>
                </a:solidFill>
                <a:latin typeface="Calibri"/>
                <a:cs typeface="Calibri"/>
              </a:rPr>
              <a:t>multiplied.</a:t>
            </a:r>
            <a:endParaRPr sz="2400" dirty="0">
              <a:latin typeface="Calibri"/>
              <a:cs typeface="Calibri"/>
            </a:endParaRPr>
          </a:p>
          <a:p>
            <a:pPr marL="1236102" marR="6773" indent="-489361">
              <a:lnSpc>
                <a:spcPct val="150000"/>
              </a:lnSpc>
              <a:buFont typeface="Arial"/>
              <a:buChar char="○"/>
              <a:tabLst>
                <a:tab pos="1236102" algn="l"/>
              </a:tabLst>
            </a:pPr>
            <a:r>
              <a:rPr sz="2400" spc="120" dirty="0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sz="2400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67" dirty="0">
                <a:solidFill>
                  <a:srgbClr val="595959"/>
                </a:solidFill>
                <a:latin typeface="Calibri"/>
                <a:cs typeface="Calibri"/>
              </a:rPr>
              <a:t>identity</a:t>
            </a:r>
            <a:r>
              <a:rPr sz="24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73" dirty="0">
                <a:solidFill>
                  <a:srgbClr val="595959"/>
                </a:solidFill>
                <a:latin typeface="Calibri"/>
                <a:cs typeface="Calibri"/>
              </a:rPr>
              <a:t>matrix</a:t>
            </a:r>
            <a:r>
              <a:rPr sz="2400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87" dirty="0">
                <a:solidFill>
                  <a:srgbClr val="595959"/>
                </a:solidFill>
                <a:latin typeface="Calibri"/>
                <a:cs typeface="Calibri"/>
              </a:rPr>
              <a:t>is</a:t>
            </a:r>
            <a:r>
              <a:rPr sz="24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52" dirty="0">
                <a:solidFill>
                  <a:srgbClr val="595959"/>
                </a:solidFill>
                <a:latin typeface="Calibri"/>
                <a:cs typeface="Calibri"/>
              </a:rPr>
              <a:t>added</a:t>
            </a:r>
            <a:r>
              <a:rPr sz="2400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87" dirty="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sz="24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60" dirty="0">
                <a:solidFill>
                  <a:srgbClr val="595959"/>
                </a:solidFill>
                <a:latin typeface="Calibri"/>
                <a:cs typeface="Calibri"/>
              </a:rPr>
              <a:t>each</a:t>
            </a:r>
            <a:r>
              <a:rPr sz="2400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40" dirty="0">
                <a:solidFill>
                  <a:srgbClr val="595959"/>
                </a:solidFill>
                <a:latin typeface="Calibri"/>
                <a:cs typeface="Calibri"/>
              </a:rPr>
              <a:t>self-</a:t>
            </a:r>
            <a:r>
              <a:rPr sz="2400" spc="60" dirty="0">
                <a:solidFill>
                  <a:srgbClr val="595959"/>
                </a:solidFill>
                <a:latin typeface="Calibri"/>
                <a:cs typeface="Calibri"/>
              </a:rPr>
              <a:t>attention</a:t>
            </a:r>
            <a:r>
              <a:rPr sz="24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73" dirty="0">
                <a:solidFill>
                  <a:srgbClr val="595959"/>
                </a:solidFill>
                <a:latin typeface="Calibri"/>
                <a:cs typeface="Calibri"/>
              </a:rPr>
              <a:t>matrix</a:t>
            </a:r>
            <a:r>
              <a:rPr sz="2400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87" dirty="0">
                <a:solidFill>
                  <a:srgbClr val="595959"/>
                </a:solidFill>
                <a:latin typeface="Calibri"/>
                <a:cs typeface="Calibri"/>
              </a:rPr>
              <a:t>to</a:t>
            </a:r>
            <a:r>
              <a:rPr sz="24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33" dirty="0">
                <a:solidFill>
                  <a:srgbClr val="595959"/>
                </a:solidFill>
                <a:latin typeface="Calibri"/>
                <a:cs typeface="Calibri"/>
              </a:rPr>
              <a:t>account</a:t>
            </a:r>
            <a:r>
              <a:rPr sz="2400" spc="-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60" dirty="0">
                <a:solidFill>
                  <a:srgbClr val="595959"/>
                </a:solidFill>
                <a:latin typeface="Calibri"/>
                <a:cs typeface="Calibri"/>
              </a:rPr>
              <a:t>for </a:t>
            </a:r>
            <a:r>
              <a:rPr sz="2400" spc="100" dirty="0">
                <a:solidFill>
                  <a:srgbClr val="595959"/>
                </a:solidFill>
                <a:latin typeface="Calibri"/>
                <a:cs typeface="Calibri"/>
              </a:rPr>
              <a:t>the</a:t>
            </a:r>
            <a:r>
              <a:rPr sz="2400" spc="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73" dirty="0">
                <a:solidFill>
                  <a:srgbClr val="595959"/>
                </a:solidFill>
                <a:latin typeface="Calibri"/>
                <a:cs typeface="Calibri"/>
              </a:rPr>
              <a:t>residual</a:t>
            </a:r>
            <a:r>
              <a:rPr sz="2400" spc="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2400" spc="100" dirty="0">
                <a:solidFill>
                  <a:srgbClr val="595959"/>
                </a:solidFill>
                <a:latin typeface="Calibri"/>
                <a:cs typeface="Calibri"/>
              </a:rPr>
              <a:t>connections.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867" y="6444637"/>
            <a:ext cx="42240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Quantifying</a:t>
            </a:r>
            <a:r>
              <a:rPr sz="1200" spc="2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Attention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Flow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in</a:t>
            </a:r>
            <a:r>
              <a:rPr sz="1200" spc="17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Transformers,</a:t>
            </a:r>
            <a:r>
              <a:rPr sz="1200" spc="2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Abnar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et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al.,</a:t>
            </a:r>
            <a:r>
              <a:rPr sz="1200" spc="28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60" dirty="0">
                <a:solidFill>
                  <a:srgbClr val="595959"/>
                </a:solidFill>
                <a:latin typeface="Calibri"/>
                <a:cs typeface="Calibri"/>
              </a:rPr>
              <a:t>2020 </a:t>
            </a:r>
            <a:r>
              <a:rPr sz="1200" spc="67" dirty="0">
                <a:solidFill>
                  <a:srgbClr val="595959"/>
                </a:solidFill>
                <a:latin typeface="Calibri"/>
                <a:cs typeface="Calibri"/>
              </a:rPr>
              <a:t>Image</a:t>
            </a:r>
            <a:r>
              <a:rPr sz="1200" spc="6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source:</a:t>
            </a:r>
            <a:r>
              <a:rPr sz="1200" spc="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Attention</a:t>
            </a:r>
            <a:r>
              <a:rPr sz="1200" spc="6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is</a:t>
            </a:r>
            <a:r>
              <a:rPr sz="1200" spc="2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All</a:t>
            </a:r>
            <a:r>
              <a:rPr sz="1200" spc="6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you</a:t>
            </a:r>
            <a:r>
              <a:rPr sz="1200" spc="6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Need,</a:t>
            </a:r>
            <a:r>
              <a:rPr sz="12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Vaswani</a:t>
            </a:r>
            <a:r>
              <a:rPr sz="1200" spc="6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27" dirty="0">
                <a:solidFill>
                  <a:srgbClr val="595959"/>
                </a:solidFill>
                <a:latin typeface="Calibri"/>
                <a:cs typeface="Calibri"/>
              </a:rPr>
              <a:t>et</a:t>
            </a:r>
            <a:r>
              <a:rPr sz="1200" spc="6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13" dirty="0">
                <a:solidFill>
                  <a:srgbClr val="595959"/>
                </a:solidFill>
                <a:latin typeface="Calibri"/>
                <a:cs typeface="Calibri"/>
              </a:rPr>
              <a:t>al.,</a:t>
            </a:r>
            <a:r>
              <a:rPr sz="1200" spc="6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200" spc="-27" dirty="0">
                <a:solidFill>
                  <a:srgbClr val="595959"/>
                </a:solidFill>
                <a:latin typeface="Calibri"/>
                <a:cs typeface="Calibri"/>
              </a:rPr>
              <a:t>2017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4383" y="3833733"/>
            <a:ext cx="1337252" cy="25388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2767" y="4531861"/>
            <a:ext cx="2420165" cy="270164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05BFF5FA-D3A0-B2F8-5E12-EB6E4E2955CA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Appendix #1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05BFF5FA-D3A0-B2F8-5E12-EB6E4E2955CA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Appendix #2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6B94C3-6C8D-4562-63A9-655FDD50C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09" y="2320506"/>
            <a:ext cx="9242982" cy="3556000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737CC299-47CF-5994-5555-ABCFE67B503D}"/>
              </a:ext>
            </a:extLst>
          </p:cNvPr>
          <p:cNvSpPr txBox="1"/>
          <p:nvPr/>
        </p:nvSpPr>
        <p:spPr>
          <a:xfrm>
            <a:off x="444500" y="981494"/>
            <a:ext cx="4935220" cy="7279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858387" marR="6773" indent="-1842301">
              <a:lnSpc>
                <a:spcPct val="114999"/>
              </a:lnSpc>
              <a:spcBef>
                <a:spcPts val="133"/>
              </a:spcBef>
            </a:pPr>
            <a:r>
              <a:rPr lang="en-US" sz="4267" b="1" spc="240" dirty="0">
                <a:solidFill>
                  <a:srgbClr val="202124"/>
                </a:solidFill>
                <a:latin typeface="Calibri"/>
                <a:cs typeface="Calibri"/>
              </a:rPr>
              <a:t>ResNet-50</a:t>
            </a:r>
            <a:endParaRPr sz="4267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0004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05BFF5FA-D3A0-B2F8-5E12-EB6E4E2955CA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Appendix #3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D8CBA345-AD3D-E554-DCA8-6D31D769FB64}"/>
              </a:ext>
            </a:extLst>
          </p:cNvPr>
          <p:cNvGrpSpPr/>
          <p:nvPr/>
        </p:nvGrpSpPr>
        <p:grpSpPr>
          <a:xfrm>
            <a:off x="4666173" y="1700151"/>
            <a:ext cx="6954520" cy="4743872"/>
            <a:chOff x="3928650" y="1525400"/>
            <a:chExt cx="5215890" cy="3557904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6CC62C22-482F-B24D-F8AC-F9A551B280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3090" y="1525400"/>
              <a:ext cx="4972893" cy="3467135"/>
            </a:xfrm>
            <a:prstGeom prst="rect">
              <a:avLst/>
            </a:prstGeom>
          </p:spPr>
        </p:pic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162747C6-36CD-5A12-78D2-630379AB499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8650" y="3802950"/>
              <a:ext cx="5215347" cy="1279875"/>
            </a:xfrm>
            <a:prstGeom prst="rect">
              <a:avLst/>
            </a:prstGeom>
          </p:spPr>
        </p:pic>
      </p:grpSp>
      <p:sp>
        <p:nvSpPr>
          <p:cNvPr id="5" name="object 7">
            <a:extLst>
              <a:ext uri="{FF2B5EF4-FFF2-40B4-BE49-F238E27FC236}">
                <a16:creationId xmlns:a16="http://schemas.microsoft.com/office/drawing/2014/main" id="{588B3748-C0A8-E2EC-FAF4-6274737F54AC}"/>
              </a:ext>
            </a:extLst>
          </p:cNvPr>
          <p:cNvSpPr txBox="1"/>
          <p:nvPr/>
        </p:nvSpPr>
        <p:spPr>
          <a:xfrm>
            <a:off x="304800" y="954128"/>
            <a:ext cx="4935220" cy="148307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858387" marR="6773" indent="-1842301">
              <a:lnSpc>
                <a:spcPct val="114999"/>
              </a:lnSpc>
              <a:spcBef>
                <a:spcPts val="133"/>
              </a:spcBef>
            </a:pPr>
            <a:r>
              <a:rPr sz="4267" b="1" spc="240" dirty="0">
                <a:solidFill>
                  <a:srgbClr val="202124"/>
                </a:solidFill>
                <a:latin typeface="Calibri"/>
                <a:cs typeface="Calibri"/>
              </a:rPr>
              <a:t>Vision</a:t>
            </a:r>
            <a:r>
              <a:rPr sz="4267" b="1" spc="-127" dirty="0">
                <a:solidFill>
                  <a:srgbClr val="202124"/>
                </a:solidFill>
                <a:latin typeface="Calibri"/>
                <a:cs typeface="Calibri"/>
              </a:rPr>
              <a:t> </a:t>
            </a:r>
            <a:r>
              <a:rPr sz="4267" b="1" spc="267" dirty="0">
                <a:solidFill>
                  <a:srgbClr val="202124"/>
                </a:solidFill>
                <a:latin typeface="Calibri"/>
                <a:cs typeface="Calibri"/>
              </a:rPr>
              <a:t>Transformer </a:t>
            </a:r>
            <a:r>
              <a:rPr sz="4267" b="1" spc="227" dirty="0">
                <a:solidFill>
                  <a:srgbClr val="202124"/>
                </a:solidFill>
                <a:latin typeface="Calibri"/>
                <a:cs typeface="Calibri"/>
              </a:rPr>
              <a:t>(ViT)</a:t>
            </a:r>
            <a:endParaRPr sz="4267" dirty="0">
              <a:latin typeface="Calibri"/>
              <a:cs typeface="Calibri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50E2FE3-05C9-9E9B-DC96-0B4145979D30}"/>
              </a:ext>
            </a:extLst>
          </p:cNvPr>
          <p:cNvSpPr txBox="1"/>
          <p:nvPr/>
        </p:nvSpPr>
        <p:spPr>
          <a:xfrm>
            <a:off x="6910372" y="6327482"/>
            <a:ext cx="252730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solidFill>
                  <a:srgbClr val="595959"/>
                </a:solidFill>
                <a:latin typeface="Calibri"/>
                <a:cs typeface="Calibri"/>
              </a:rPr>
              <a:t>Slide</a:t>
            </a:r>
            <a:r>
              <a:rPr sz="1600" spc="127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spc="73" dirty="0">
                <a:solidFill>
                  <a:srgbClr val="595959"/>
                </a:solidFill>
                <a:latin typeface="Calibri"/>
                <a:cs typeface="Calibri"/>
              </a:rPr>
              <a:t>courtesy:</a:t>
            </a:r>
            <a:r>
              <a:rPr sz="1600" spc="133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600" u="heavy" spc="10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Calibri"/>
                <a:cs typeface="Calibri"/>
              </a:rPr>
              <a:t>Lucas</a:t>
            </a:r>
            <a:r>
              <a:rPr sz="1600" u="heavy" spc="133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Calibri"/>
                <a:cs typeface="Calibri"/>
              </a:rPr>
              <a:t> </a:t>
            </a:r>
            <a:r>
              <a:rPr sz="1600" u="heavy" spc="60" dirty="0">
                <a:solidFill>
                  <a:srgbClr val="595959"/>
                </a:solidFill>
                <a:uFill>
                  <a:solidFill>
                    <a:srgbClr val="595959"/>
                  </a:solidFill>
                </a:uFill>
                <a:latin typeface="Calibri"/>
                <a:cs typeface="Calibri"/>
              </a:rPr>
              <a:t>Beyer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58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3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8A6F6B-29E7-78CA-AB87-4E3CE15F9C4E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b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ChatGPT</a:t>
            </a:r>
            <a:endParaRPr lang="ko-KR" altLang="en-US" sz="3200" b="1" dirty="0">
              <a:solidFill>
                <a:srgbClr val="433A3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/>
              <a:sym typeface="Lato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A6745-A8C4-EFA7-D2FD-C3D8D4686B32}"/>
              </a:ext>
            </a:extLst>
          </p:cNvPr>
          <p:cNvSpPr txBox="1"/>
          <p:nvPr/>
        </p:nvSpPr>
        <p:spPr>
          <a:xfrm>
            <a:off x="0" y="6582975"/>
            <a:ext cx="57087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# https://openai.com/blog/chatgpt</a:t>
            </a:r>
            <a:endParaRPr lang="en-US" altLang="ko-KR" sz="12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9DFB7-25D3-8BE6-4B1D-7C69DC34E2AF}"/>
              </a:ext>
            </a:extLst>
          </p:cNvPr>
          <p:cNvSpPr txBox="1"/>
          <p:nvPr/>
        </p:nvSpPr>
        <p:spPr>
          <a:xfrm>
            <a:off x="290189" y="1475581"/>
            <a:ext cx="560261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Instruct GPT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형제 모델로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instruction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따르고 자세한 응답을 제공하도록 교육되었습니다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OpenAI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개발한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GPT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기반의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대화형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인공지능 모델입니다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0C2F0C-0CE1-9424-5160-6E72E8AE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199" y="2120747"/>
            <a:ext cx="5602612" cy="2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78567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4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8A6F6B-29E7-78CA-AB87-4E3CE15F9C4E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b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ChatGPT</a:t>
            </a:r>
            <a:endParaRPr lang="ko-KR" altLang="en-US" sz="3200" b="1" dirty="0">
              <a:solidFill>
                <a:srgbClr val="433A3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Lato Light"/>
              <a:sym typeface="Lato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5A6745-A8C4-EFA7-D2FD-C3D8D4686B32}"/>
              </a:ext>
            </a:extLst>
          </p:cNvPr>
          <p:cNvSpPr txBox="1"/>
          <p:nvPr/>
        </p:nvSpPr>
        <p:spPr>
          <a:xfrm>
            <a:off x="-1" y="6582975"/>
            <a:ext cx="80185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# https://www.techtarget.com/searchenterpriseai/tip/GitHub-Copilot-vs-ChatGPT-How-do-they-compare</a:t>
            </a:r>
            <a:endParaRPr lang="en-US" altLang="ko-KR" sz="1200" i="1" dirty="0"/>
          </a:p>
        </p:txBody>
      </p:sp>
      <p:pic>
        <p:nvPicPr>
          <p:cNvPr id="15362" name="Picture 2" descr="ChatGPT - Wikipedia">
            <a:extLst>
              <a:ext uri="{FF2B5EF4-FFF2-40B4-BE49-F238E27FC236}">
                <a16:creationId xmlns:a16="http://schemas.microsoft.com/office/drawing/2014/main" id="{50976E51-B4AF-9FD2-B6C9-190EBBF5B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7" y="101266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D499B-93E7-7109-8C21-0E7F190C7FEE}"/>
              </a:ext>
            </a:extLst>
          </p:cNvPr>
          <p:cNvSpPr txBox="1"/>
          <p:nvPr/>
        </p:nvSpPr>
        <p:spPr>
          <a:xfrm>
            <a:off x="1284570" y="1194836"/>
            <a:ext cx="1532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F0C8-DB8A-D23B-533D-C1D6286B9867}"/>
              </a:ext>
            </a:extLst>
          </p:cNvPr>
          <p:cNvSpPr txBox="1"/>
          <p:nvPr/>
        </p:nvSpPr>
        <p:spPr>
          <a:xfrm>
            <a:off x="315119" y="2134750"/>
            <a:ext cx="11561761" cy="36933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넓은 범위의 코드 응답을 생성할 수 있으며 코드 개념을 설명하는 데 도움이 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비기술적 이해관계자에게 더 적합하며 더 유연합니다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거의 모든 질문에 답할 수 있는 도우미와 채팅 같은 인터페이스를 통해 소통합니다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유연성은 사용자가 질문을 명확히 하고 재구성할 수 있게 해서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정교한 코드를 추출할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복잡하거나 기술적인 언어에 어려움을 겪을 수 있으며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항상 정확하거나 관련 있는 응답을 생성하지 않을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게임이나 거래와 같은 실시간 상호작용이 필요한 애플리케이션에는 적합하지 않을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3848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1835BA-A557-4C10-BDB9-8D53F2921256}"/>
              </a:ext>
            </a:extLst>
          </p:cNvPr>
          <p:cNvSpPr txBox="1"/>
          <p:nvPr/>
        </p:nvSpPr>
        <p:spPr>
          <a:xfrm>
            <a:off x="512026" y="1001038"/>
            <a:ext cx="111679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 입력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 지니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한국인들을 위한 실시간 번역 앱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AIPRM for ChatGPT: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형태의 답변을 미리 세팅해준다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강추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응용 작업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ShareGPT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결과물을 외부와 공유하고 파일로 다운로드 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 Capture: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형식의 결과를 복사 및 다운로드할 수 있습니다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검색 참조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WebChatGPT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결과를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반영하고 출처 링크를 표시해 줍니다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엔진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 for Google: Bing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처럼 크롬에서도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ChatGPT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이용하는 방법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D75A59-00A6-6BCA-CB63-B771C6C73838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ko-KR" altLang="en-US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유용한 </a:t>
            </a: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ChatGPT </a:t>
            </a:r>
            <a:r>
              <a:rPr lang="ko-KR" altLang="en-US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확장프로그램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FD5470-34F0-615D-D1DE-188F2020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621" y="1368320"/>
            <a:ext cx="2624579" cy="471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B28268-7435-8F2E-886F-3773B8139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622" y="2095216"/>
            <a:ext cx="2079520" cy="4704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12232A-EE07-C738-7216-DE2E216AA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621" y="3077071"/>
            <a:ext cx="3266500" cy="448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D50A45-5473-41D7-BC9A-1282A8B40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257" y="3786942"/>
            <a:ext cx="2059886" cy="471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6B65F5A-275C-5AD4-6C7B-73AB21B88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3256" y="4806462"/>
            <a:ext cx="2635649" cy="471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AE1BFC-B045-83F6-ADD5-2203DF6C0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3256" y="5856962"/>
            <a:ext cx="2344635" cy="536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54522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2882909"/>
            <a:ext cx="12192000" cy="1387640"/>
          </a:xfrm>
          <a:prstGeom prst="rect">
            <a:avLst/>
          </a:prstGeom>
          <a:solidFill>
            <a:srgbClr val="DAD2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5028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Prompt</a:t>
            </a: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4D515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427821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7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8A6F6B-29E7-78CA-AB87-4E3CE15F9C4E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Guidelines for Prompting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65261-0890-345C-855B-9E5A2DBCCB43}"/>
              </a:ext>
            </a:extLst>
          </p:cNvPr>
          <p:cNvSpPr txBox="1"/>
          <p:nvPr/>
        </p:nvSpPr>
        <p:spPr>
          <a:xfrm>
            <a:off x="0" y="6582975"/>
            <a:ext cx="4481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# https://learn.deeplearning.ai/chatgpt-prompt-eng/lesson</a:t>
            </a:r>
            <a:endParaRPr lang="en-US" altLang="ko-KR" sz="1200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9AA830-E99C-B064-6B4F-6718D2D6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0" y="1093148"/>
            <a:ext cx="3864331" cy="504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19EE05-E389-FD28-1C41-77363615B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465" y="1093148"/>
            <a:ext cx="3727809" cy="50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C4C461-33CD-44CD-F138-E3762A5DD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448" y="1093148"/>
            <a:ext cx="361972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5773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8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80250B-33AE-2491-1C8F-E7DE20D1F727}"/>
              </a:ext>
            </a:extLst>
          </p:cNvPr>
          <p:cNvSpPr txBox="1"/>
          <p:nvPr/>
        </p:nvSpPr>
        <p:spPr>
          <a:xfrm>
            <a:off x="0" y="6582975"/>
            <a:ext cx="4481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# https://learn.deeplearning.ai/chatgpt-prompt-eng/lesson</a:t>
            </a:r>
            <a:endParaRPr lang="en-US" altLang="ko-KR" sz="1200" i="1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C6EC34D4-D438-94E1-8CC0-DFB007AC5B7F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Guidelines for Prompting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C453A-2188-7C41-C8D5-FF062D219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692209"/>
            <a:ext cx="11150600" cy="589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6817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9CC31-2EA2-46CA-8391-80B819DB789C}" type="slidenum"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pPr/>
              <a:t>9</a:t>
            </a:fld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8A6F6B-29E7-78CA-AB87-4E3CE15F9C4E}"/>
              </a:ext>
            </a:extLst>
          </p:cNvPr>
          <p:cNvSpPr/>
          <p:nvPr/>
        </p:nvSpPr>
        <p:spPr>
          <a:xfrm>
            <a:off x="0" y="-5357"/>
            <a:ext cx="12192000" cy="615938"/>
          </a:xfrm>
          <a:prstGeom prst="rect">
            <a:avLst/>
          </a:prstGeom>
          <a:solidFill>
            <a:srgbClr val="DBD3C4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1000"/>
              </a:lnSpc>
            </a:pPr>
            <a:r>
              <a:rPr lang="en-US" altLang="ko-KR" sz="3200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Iterative Prompt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80598-BABF-DB88-CAF6-6E3B7F8B96AD}"/>
              </a:ext>
            </a:extLst>
          </p:cNvPr>
          <p:cNvSpPr txBox="1"/>
          <p:nvPr/>
        </p:nvSpPr>
        <p:spPr>
          <a:xfrm>
            <a:off x="368300" y="1002956"/>
            <a:ext cx="1031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rgbClr val="000000"/>
                </a:solidFill>
                <a:latin typeface="나눔 스퀘어"/>
              </a:rPr>
              <a:t>완벽한 </a:t>
            </a:r>
            <a:r>
              <a:rPr lang="en-US" altLang="ko-KR" sz="2400" dirty="0">
                <a:solidFill>
                  <a:srgbClr val="000000"/>
                </a:solidFill>
                <a:latin typeface="나눔 스퀘어"/>
              </a:rPr>
              <a:t>prompt</a:t>
            </a:r>
            <a:r>
              <a:rPr lang="ko-KR" altLang="en-US" sz="2400" dirty="0">
                <a:solidFill>
                  <a:srgbClr val="000000"/>
                </a:solidFill>
                <a:latin typeface="나눔 스퀘어"/>
              </a:rPr>
              <a:t>는 없다</a:t>
            </a:r>
            <a:r>
              <a:rPr lang="en-US" altLang="ko-KR" sz="2400" dirty="0">
                <a:solidFill>
                  <a:srgbClr val="000000"/>
                </a:solidFill>
                <a:latin typeface="나눔 스퀘어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나눔 스퀘어"/>
              </a:rPr>
              <a:t>반복된 과정으로 자신만의 </a:t>
            </a:r>
            <a:r>
              <a:rPr lang="en-US" altLang="ko-KR" sz="2400" dirty="0">
                <a:solidFill>
                  <a:srgbClr val="000000"/>
                </a:solidFill>
                <a:latin typeface="나눔 스퀘어"/>
              </a:rPr>
              <a:t>prompt</a:t>
            </a:r>
            <a:r>
              <a:rPr lang="ko-KR" altLang="en-US" sz="2400" dirty="0">
                <a:solidFill>
                  <a:srgbClr val="000000"/>
                </a:solidFill>
                <a:latin typeface="나눔 스퀘어"/>
              </a:rPr>
              <a:t>를 완성하라</a:t>
            </a:r>
            <a:r>
              <a:rPr lang="en-US" altLang="ko-KR" sz="2400" dirty="0">
                <a:solidFill>
                  <a:srgbClr val="000000"/>
                </a:solidFill>
                <a:latin typeface="나눔 스퀘어"/>
              </a:rPr>
              <a:t>.</a:t>
            </a:r>
          </a:p>
        </p:txBody>
      </p:sp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BDD7AF6-A19F-7809-078A-45EAEEE93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1" t="8902" r="22361" b="15667"/>
          <a:stretch/>
        </p:blipFill>
        <p:spPr>
          <a:xfrm>
            <a:off x="3556000" y="1708554"/>
            <a:ext cx="5080000" cy="4647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0250B-33AE-2491-1C8F-E7DE20D1F727}"/>
              </a:ext>
            </a:extLst>
          </p:cNvPr>
          <p:cNvSpPr txBox="1"/>
          <p:nvPr/>
        </p:nvSpPr>
        <p:spPr>
          <a:xfrm>
            <a:off x="0" y="6582975"/>
            <a:ext cx="44815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1" dirty="0">
                <a:solidFill>
                  <a:srgbClr val="433A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Lato Light"/>
                <a:sym typeface="Lato Light"/>
              </a:rPr>
              <a:t># https://learn.deeplearning.ai/chatgpt-prompt-eng/lesson</a:t>
            </a:r>
            <a:endParaRPr lang="en-US" altLang="ko-KR" sz="1200" i="1" dirty="0"/>
          </a:p>
        </p:txBody>
      </p:sp>
    </p:spTree>
    <p:extLst>
      <p:ext uri="{BB962C8B-B14F-4D97-AF65-F5344CB8AC3E}">
        <p14:creationId xmlns:p14="http://schemas.microsoft.com/office/powerpoint/2010/main" val="2630917324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17524</TotalTime>
  <Words>1671</Words>
  <Application>Microsoft Office PowerPoint</Application>
  <PresentationFormat>와이드스크린</PresentationFormat>
  <Paragraphs>299</Paragraphs>
  <Slides>29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MS PGothic</vt:lpstr>
      <vt:lpstr>Söhne</vt:lpstr>
      <vt:lpstr>나눔 스퀘어</vt:lpstr>
      <vt:lpstr>나눔스퀘어</vt:lpstr>
      <vt:lpstr>Malgun Gothic</vt:lpstr>
      <vt:lpstr>Malgun Gothic</vt:lpstr>
      <vt:lpstr>Arial</vt:lpstr>
      <vt:lpstr>Calibri</vt:lpstr>
      <vt:lpstr>Wingdings</vt:lpstr>
      <vt:lpstr>Office 테마</vt:lpstr>
      <vt:lpstr>ChatGPT를 이용한 의료인공지능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Intro to Explainability</vt:lpstr>
      <vt:lpstr>CNNs vs. Transformers</vt:lpstr>
      <vt:lpstr>Solution #1- Attention Rollout</vt:lpstr>
      <vt:lpstr>Solution #1- Attention Rollout</vt:lpstr>
      <vt:lpstr>Solution #1- Attention Rollout</vt:lpstr>
      <vt:lpstr>Solution #1- Attention Rollout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CMT: Convolutional Neural Networks Meet Vision Transformers     Git:  https://github.com/FlyEgle/CMT-pytorch         Paper:  https://arxiv.org/pdf/2107.06263.pdf</dc:title>
  <dc:creator>SUNGGU KYUNG</dc:creator>
  <cp:lastModifiedBy>경성구</cp:lastModifiedBy>
  <cp:revision>127</cp:revision>
  <dcterms:created xsi:type="dcterms:W3CDTF">2021-09-05T16:28:52Z</dcterms:created>
  <dcterms:modified xsi:type="dcterms:W3CDTF">2023-07-06T15:31:57Z</dcterms:modified>
</cp:coreProperties>
</file>